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8"/>
  </p:notesMasterIdLst>
  <p:sldIdLst>
    <p:sldId id="256" r:id="rId2"/>
    <p:sldId id="257" r:id="rId3"/>
    <p:sldId id="262" r:id="rId4"/>
    <p:sldId id="263" r:id="rId5"/>
    <p:sldId id="264" r:id="rId6"/>
    <p:sldId id="265" r:id="rId7"/>
    <p:sldId id="266" r:id="rId8"/>
    <p:sldId id="267" r:id="rId9"/>
    <p:sldId id="268" r:id="rId10"/>
    <p:sldId id="270" r:id="rId11"/>
    <p:sldId id="271" r:id="rId12"/>
    <p:sldId id="269" r:id="rId13"/>
    <p:sldId id="259" r:id="rId14"/>
    <p:sldId id="260" r:id="rId15"/>
    <p:sldId id="261" r:id="rId16"/>
    <p:sldId id="258" r:id="rId17"/>
  </p:sldIdLst>
  <p:sldSz cx="12192000" cy="6858000"/>
  <p:notesSz cx="6858000" cy="9144000"/>
  <p:defaultTex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413"/>
    <p:restoredTop sz="73333"/>
  </p:normalViewPr>
  <p:slideViewPr>
    <p:cSldViewPr snapToGrid="0">
      <p:cViewPr varScale="1">
        <p:scale>
          <a:sx n="129" d="100"/>
          <a:sy n="129" d="100"/>
        </p:scale>
        <p:origin x="1576"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S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64ECF4B-10AA-004D-8A84-13C7C6D1733C}" type="datetimeFigureOut">
              <a:rPr lang="en-SE" smtClean="0"/>
              <a:t>2025-02-19</a:t>
            </a:fld>
            <a:endParaRPr lang="en-S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S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S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S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5ED3AE0-DFCB-6B4D-AAF7-6FB62CDB1827}" type="slidenum">
              <a:rPr lang="en-SE" smtClean="0"/>
              <a:t>‹#›</a:t>
            </a:fld>
            <a:endParaRPr lang="en-SE"/>
          </a:p>
        </p:txBody>
      </p:sp>
    </p:spTree>
    <p:extLst>
      <p:ext uri="{BB962C8B-B14F-4D97-AF65-F5344CB8AC3E}">
        <p14:creationId xmlns:p14="http://schemas.microsoft.com/office/powerpoint/2010/main" val="38529238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a:t>
            </a:r>
            <a:r>
              <a:rPr lang="en-SE" dirty="0"/>
              <a:t>ello everyone and welcome to the lab today.</a:t>
            </a:r>
          </a:p>
          <a:p>
            <a:endParaRPr lang="en-SE" dirty="0"/>
          </a:p>
          <a:p>
            <a:r>
              <a:rPr lang="en-GB" dirty="0"/>
              <a:t>C</a:t>
            </a:r>
            <a:r>
              <a:rPr lang="en-SE" dirty="0"/>
              <a:t>an </a:t>
            </a:r>
            <a:r>
              <a:rPr lang="en-GB" dirty="0"/>
              <a:t>I</a:t>
            </a:r>
            <a:r>
              <a:rPr lang="en-SE" dirty="0"/>
              <a:t> ask you to pass around the sweets and take one of each colour</a:t>
            </a:r>
          </a:p>
          <a:p>
            <a:endParaRPr lang="en-SE" dirty="0"/>
          </a:p>
          <a:p>
            <a:r>
              <a:rPr lang="en-GB" dirty="0"/>
              <a:t>There is a lot to get through today, so I want to assure you that you don’t need to worry about keeping up – everything that I cover will be on the course website (demo)</a:t>
            </a:r>
            <a:endParaRPr lang="en-SE" dirty="0"/>
          </a:p>
        </p:txBody>
      </p:sp>
      <p:sp>
        <p:nvSpPr>
          <p:cNvPr id="4" name="Slide Number Placeholder 3"/>
          <p:cNvSpPr>
            <a:spLocks noGrp="1"/>
          </p:cNvSpPr>
          <p:nvPr>
            <p:ph type="sldNum" sz="quarter" idx="5"/>
          </p:nvPr>
        </p:nvSpPr>
        <p:spPr/>
        <p:txBody>
          <a:bodyPr/>
          <a:lstStyle/>
          <a:p>
            <a:fld id="{35ED3AE0-DFCB-6B4D-AAF7-6FB62CDB1827}" type="slidenum">
              <a:rPr lang="en-SE" smtClean="0"/>
              <a:t>1</a:t>
            </a:fld>
            <a:endParaRPr lang="en-SE"/>
          </a:p>
        </p:txBody>
      </p:sp>
    </p:spTree>
    <p:extLst>
      <p:ext uri="{BB962C8B-B14F-4D97-AF65-F5344CB8AC3E}">
        <p14:creationId xmlns:p14="http://schemas.microsoft.com/office/powerpoint/2010/main" val="14309820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a:t>
            </a:r>
            <a:r>
              <a:rPr lang="en-SE" dirty="0"/>
              <a:t>emo: </a:t>
            </a:r>
          </a:p>
        </p:txBody>
      </p:sp>
      <p:sp>
        <p:nvSpPr>
          <p:cNvPr id="4" name="Slide Number Placeholder 3"/>
          <p:cNvSpPr>
            <a:spLocks noGrp="1"/>
          </p:cNvSpPr>
          <p:nvPr>
            <p:ph type="sldNum" sz="quarter" idx="5"/>
          </p:nvPr>
        </p:nvSpPr>
        <p:spPr/>
        <p:txBody>
          <a:bodyPr/>
          <a:lstStyle/>
          <a:p>
            <a:fld id="{35ED3AE0-DFCB-6B4D-AAF7-6FB62CDB1827}" type="slidenum">
              <a:rPr lang="en-SE" smtClean="0"/>
              <a:t>14</a:t>
            </a:fld>
            <a:endParaRPr lang="en-SE"/>
          </a:p>
        </p:txBody>
      </p:sp>
    </p:spTree>
    <p:extLst>
      <p:ext uri="{BB962C8B-B14F-4D97-AF65-F5344CB8AC3E}">
        <p14:creationId xmlns:p14="http://schemas.microsoft.com/office/powerpoint/2010/main" val="3861434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a:t>
            </a:r>
            <a:r>
              <a:rPr lang="en-SE" dirty="0"/>
              <a:t>etting a working directory </a:t>
            </a:r>
          </a:p>
          <a:p>
            <a:endParaRPr lang="en-SE" dirty="0"/>
          </a:p>
          <a:p>
            <a:r>
              <a:rPr lang="en-GB" dirty="0"/>
              <a:t>U</a:t>
            </a:r>
            <a:r>
              <a:rPr lang="en-SE" dirty="0"/>
              <a:t>se “regional_dataset.dta”, clear</a:t>
            </a:r>
          </a:p>
        </p:txBody>
      </p:sp>
      <p:sp>
        <p:nvSpPr>
          <p:cNvPr id="4" name="Slide Number Placeholder 3"/>
          <p:cNvSpPr>
            <a:spLocks noGrp="1"/>
          </p:cNvSpPr>
          <p:nvPr>
            <p:ph type="sldNum" sz="quarter" idx="5"/>
          </p:nvPr>
        </p:nvSpPr>
        <p:spPr/>
        <p:txBody>
          <a:bodyPr/>
          <a:lstStyle/>
          <a:p>
            <a:fld id="{35ED3AE0-DFCB-6B4D-AAF7-6FB62CDB1827}" type="slidenum">
              <a:rPr lang="en-SE" smtClean="0"/>
              <a:t>15</a:t>
            </a:fld>
            <a:endParaRPr lang="en-SE"/>
          </a:p>
        </p:txBody>
      </p:sp>
    </p:spTree>
    <p:extLst>
      <p:ext uri="{BB962C8B-B14F-4D97-AF65-F5344CB8AC3E}">
        <p14:creationId xmlns:p14="http://schemas.microsoft.com/office/powerpoint/2010/main" val="22308489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https://j-</a:t>
            </a:r>
            <a:r>
              <a:rPr lang="en-GB" dirty="0" err="1"/>
              <a:t>jayes.github.io</a:t>
            </a:r>
            <a:r>
              <a:rPr lang="en-GB" dirty="0"/>
              <a:t>/EOSE09-site/</a:t>
            </a:r>
            <a:endParaRPr lang="en-SE" dirty="0"/>
          </a:p>
        </p:txBody>
      </p:sp>
      <p:sp>
        <p:nvSpPr>
          <p:cNvPr id="4" name="Slide Number Placeholder 3"/>
          <p:cNvSpPr>
            <a:spLocks noGrp="1"/>
          </p:cNvSpPr>
          <p:nvPr>
            <p:ph type="sldNum" sz="quarter" idx="5"/>
          </p:nvPr>
        </p:nvSpPr>
        <p:spPr/>
        <p:txBody>
          <a:bodyPr/>
          <a:lstStyle/>
          <a:p>
            <a:fld id="{35ED3AE0-DFCB-6B4D-AAF7-6FB62CDB1827}" type="slidenum">
              <a:rPr lang="en-SE" smtClean="0"/>
              <a:t>2</a:t>
            </a:fld>
            <a:endParaRPr lang="en-SE"/>
          </a:p>
        </p:txBody>
      </p:sp>
    </p:spTree>
    <p:extLst>
      <p:ext uri="{BB962C8B-B14F-4D97-AF65-F5344CB8AC3E}">
        <p14:creationId xmlns:p14="http://schemas.microsoft.com/office/powerpoint/2010/main" val="1450591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a:t>
            </a:r>
            <a:r>
              <a:rPr lang="en-SE" dirty="0"/>
              <a:t> want this paper to be useful in that you learn something. </a:t>
            </a:r>
          </a:p>
          <a:p>
            <a:r>
              <a:rPr lang="en-GB" dirty="0"/>
              <a:t>I</a:t>
            </a:r>
            <a:r>
              <a:rPr lang="en-SE" dirty="0"/>
              <a:t> want to make it easy both to pass and to do well.</a:t>
            </a:r>
          </a:p>
          <a:p>
            <a:endParaRPr lang="en-SE" dirty="0"/>
          </a:p>
        </p:txBody>
      </p:sp>
      <p:sp>
        <p:nvSpPr>
          <p:cNvPr id="4" name="Slide Number Placeholder 3"/>
          <p:cNvSpPr>
            <a:spLocks noGrp="1"/>
          </p:cNvSpPr>
          <p:nvPr>
            <p:ph type="sldNum" sz="quarter" idx="5"/>
          </p:nvPr>
        </p:nvSpPr>
        <p:spPr/>
        <p:txBody>
          <a:bodyPr/>
          <a:lstStyle/>
          <a:p>
            <a:fld id="{35ED3AE0-DFCB-6B4D-AAF7-6FB62CDB1827}" type="slidenum">
              <a:rPr lang="en-SE" smtClean="0"/>
              <a:t>3</a:t>
            </a:fld>
            <a:endParaRPr lang="en-SE"/>
          </a:p>
        </p:txBody>
      </p:sp>
    </p:spTree>
    <p:extLst>
      <p:ext uri="{BB962C8B-B14F-4D97-AF65-F5344CB8AC3E}">
        <p14:creationId xmlns:p14="http://schemas.microsoft.com/office/powerpoint/2010/main" val="27264766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a:t>
            </a:r>
            <a:r>
              <a:rPr lang="en-SE" dirty="0"/>
              <a:t>his might seem boring – but I want to talk you through an example paper in order to make it clear what is required. </a:t>
            </a:r>
          </a:p>
        </p:txBody>
      </p:sp>
      <p:sp>
        <p:nvSpPr>
          <p:cNvPr id="4" name="Slide Number Placeholder 3"/>
          <p:cNvSpPr>
            <a:spLocks noGrp="1"/>
          </p:cNvSpPr>
          <p:nvPr>
            <p:ph type="sldNum" sz="quarter" idx="5"/>
          </p:nvPr>
        </p:nvSpPr>
        <p:spPr/>
        <p:txBody>
          <a:bodyPr/>
          <a:lstStyle/>
          <a:p>
            <a:fld id="{35ED3AE0-DFCB-6B4D-AAF7-6FB62CDB1827}" type="slidenum">
              <a:rPr lang="en-SE" smtClean="0"/>
              <a:t>4</a:t>
            </a:fld>
            <a:endParaRPr lang="en-SE"/>
          </a:p>
        </p:txBody>
      </p:sp>
    </p:spTree>
    <p:extLst>
      <p:ext uri="{BB962C8B-B14F-4D97-AF65-F5344CB8AC3E}">
        <p14:creationId xmlns:p14="http://schemas.microsoft.com/office/powerpoint/2010/main" val="7127457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Y</a:t>
            </a:r>
            <a:r>
              <a:rPr lang="en-SE" dirty="0"/>
              <a:t>ou can have more fun here – there are some graet economics papers that just have a one word title, for example “Trucks” which is about connecting communities in the high mountains of South America and Bees. </a:t>
            </a:r>
          </a:p>
        </p:txBody>
      </p:sp>
      <p:sp>
        <p:nvSpPr>
          <p:cNvPr id="4" name="Slide Number Placeholder 3"/>
          <p:cNvSpPr>
            <a:spLocks noGrp="1"/>
          </p:cNvSpPr>
          <p:nvPr>
            <p:ph type="sldNum" sz="quarter" idx="5"/>
          </p:nvPr>
        </p:nvSpPr>
        <p:spPr/>
        <p:txBody>
          <a:bodyPr/>
          <a:lstStyle/>
          <a:p>
            <a:fld id="{35ED3AE0-DFCB-6B4D-AAF7-6FB62CDB1827}" type="slidenum">
              <a:rPr lang="en-SE" smtClean="0"/>
              <a:t>5</a:t>
            </a:fld>
            <a:endParaRPr lang="en-SE"/>
          </a:p>
        </p:txBody>
      </p:sp>
    </p:spTree>
    <p:extLst>
      <p:ext uri="{BB962C8B-B14F-4D97-AF65-F5344CB8AC3E}">
        <p14:creationId xmlns:p14="http://schemas.microsoft.com/office/powerpoint/2010/main" val="20695049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a:t>
            </a:r>
            <a:r>
              <a:rPr lang="en-SE" dirty="0"/>
              <a:t>ind at least three articles on the topic, either from the course textbook, from the lectures, or from reputable journals – like the economic history review, explorations, etc. </a:t>
            </a:r>
          </a:p>
        </p:txBody>
      </p:sp>
      <p:sp>
        <p:nvSpPr>
          <p:cNvPr id="4" name="Slide Number Placeholder 3"/>
          <p:cNvSpPr>
            <a:spLocks noGrp="1"/>
          </p:cNvSpPr>
          <p:nvPr>
            <p:ph type="sldNum" sz="quarter" idx="5"/>
          </p:nvPr>
        </p:nvSpPr>
        <p:spPr/>
        <p:txBody>
          <a:bodyPr/>
          <a:lstStyle/>
          <a:p>
            <a:fld id="{35ED3AE0-DFCB-6B4D-AAF7-6FB62CDB1827}" type="slidenum">
              <a:rPr lang="en-SE" smtClean="0"/>
              <a:t>7</a:t>
            </a:fld>
            <a:endParaRPr lang="en-SE"/>
          </a:p>
        </p:txBody>
      </p:sp>
    </p:spTree>
    <p:extLst>
      <p:ext uri="{BB962C8B-B14F-4D97-AF65-F5344CB8AC3E}">
        <p14:creationId xmlns:p14="http://schemas.microsoft.com/office/powerpoint/2010/main" val="12578818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a:t>
            </a:r>
            <a:r>
              <a:rPr lang="en-SE" dirty="0"/>
              <a:t>f you make use of any additional data from the two otherdatasets that I’ve provided (which I’ll get on to later), then please do highlight this, either the Eurostat data or the DOSE database. </a:t>
            </a:r>
          </a:p>
        </p:txBody>
      </p:sp>
      <p:sp>
        <p:nvSpPr>
          <p:cNvPr id="4" name="Slide Number Placeholder 3"/>
          <p:cNvSpPr>
            <a:spLocks noGrp="1"/>
          </p:cNvSpPr>
          <p:nvPr>
            <p:ph type="sldNum" sz="quarter" idx="5"/>
          </p:nvPr>
        </p:nvSpPr>
        <p:spPr/>
        <p:txBody>
          <a:bodyPr/>
          <a:lstStyle/>
          <a:p>
            <a:fld id="{35ED3AE0-DFCB-6B4D-AAF7-6FB62CDB1827}" type="slidenum">
              <a:rPr lang="en-SE" smtClean="0"/>
              <a:t>8</a:t>
            </a:fld>
            <a:endParaRPr lang="en-SE"/>
          </a:p>
        </p:txBody>
      </p:sp>
    </p:spTree>
    <p:extLst>
      <p:ext uri="{BB962C8B-B14F-4D97-AF65-F5344CB8AC3E}">
        <p14:creationId xmlns:p14="http://schemas.microsoft.com/office/powerpoint/2010/main" val="2560270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a:t>
            </a:r>
            <a:r>
              <a:rPr lang="en-SE" dirty="0"/>
              <a:t>oth maps and convergence analysis, be that in the form of regressions or in graphs. </a:t>
            </a:r>
          </a:p>
        </p:txBody>
      </p:sp>
      <p:sp>
        <p:nvSpPr>
          <p:cNvPr id="4" name="Slide Number Placeholder 3"/>
          <p:cNvSpPr>
            <a:spLocks noGrp="1"/>
          </p:cNvSpPr>
          <p:nvPr>
            <p:ph type="sldNum" sz="quarter" idx="5"/>
          </p:nvPr>
        </p:nvSpPr>
        <p:spPr/>
        <p:txBody>
          <a:bodyPr/>
          <a:lstStyle/>
          <a:p>
            <a:fld id="{35ED3AE0-DFCB-6B4D-AAF7-6FB62CDB1827}" type="slidenum">
              <a:rPr lang="en-SE" smtClean="0"/>
              <a:t>9</a:t>
            </a:fld>
            <a:endParaRPr lang="en-SE"/>
          </a:p>
        </p:txBody>
      </p:sp>
    </p:spTree>
    <p:extLst>
      <p:ext uri="{BB962C8B-B14F-4D97-AF65-F5344CB8AC3E}">
        <p14:creationId xmlns:p14="http://schemas.microsoft.com/office/powerpoint/2010/main" val="2498458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a:t>
            </a:r>
            <a:r>
              <a:rPr lang="en-SE" dirty="0"/>
              <a:t>emo: </a:t>
            </a:r>
            <a:r>
              <a:rPr lang="en-GB" dirty="0"/>
              <a:t>https://j-</a:t>
            </a:r>
            <a:r>
              <a:rPr lang="en-GB" dirty="0" err="1"/>
              <a:t>jayes.github.io</a:t>
            </a:r>
            <a:r>
              <a:rPr lang="en-GB" dirty="0"/>
              <a:t>/EOSE09-site/resources/installing-</a:t>
            </a:r>
            <a:r>
              <a:rPr lang="en-GB" dirty="0" err="1"/>
              <a:t>stata.html</a:t>
            </a:r>
            <a:r>
              <a:rPr lang="en-GB" dirty="0"/>
              <a:t> </a:t>
            </a:r>
            <a:endParaRPr lang="en-SE" dirty="0"/>
          </a:p>
        </p:txBody>
      </p:sp>
      <p:sp>
        <p:nvSpPr>
          <p:cNvPr id="4" name="Slide Number Placeholder 3"/>
          <p:cNvSpPr>
            <a:spLocks noGrp="1"/>
          </p:cNvSpPr>
          <p:nvPr>
            <p:ph type="sldNum" sz="quarter" idx="5"/>
          </p:nvPr>
        </p:nvSpPr>
        <p:spPr/>
        <p:txBody>
          <a:bodyPr/>
          <a:lstStyle/>
          <a:p>
            <a:fld id="{35ED3AE0-DFCB-6B4D-AAF7-6FB62CDB1827}" type="slidenum">
              <a:rPr lang="en-SE" smtClean="0"/>
              <a:t>13</a:t>
            </a:fld>
            <a:endParaRPr lang="en-SE"/>
          </a:p>
        </p:txBody>
      </p:sp>
    </p:spTree>
    <p:extLst>
      <p:ext uri="{BB962C8B-B14F-4D97-AF65-F5344CB8AC3E}">
        <p14:creationId xmlns:p14="http://schemas.microsoft.com/office/powerpoint/2010/main" val="24776474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53765A-E9A9-ACD1-58AF-9DB1AAA25AD7}"/>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SE"/>
          </a:p>
        </p:txBody>
      </p:sp>
      <p:sp>
        <p:nvSpPr>
          <p:cNvPr id="3" name="Subtitle 2">
            <a:extLst>
              <a:ext uri="{FF2B5EF4-FFF2-40B4-BE49-F238E27FC236}">
                <a16:creationId xmlns:a16="http://schemas.microsoft.com/office/drawing/2014/main" id="{432C5F26-F895-2979-BFA7-90779D0B48A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SE"/>
          </a:p>
        </p:txBody>
      </p:sp>
      <p:sp>
        <p:nvSpPr>
          <p:cNvPr id="4" name="Date Placeholder 3">
            <a:extLst>
              <a:ext uri="{FF2B5EF4-FFF2-40B4-BE49-F238E27FC236}">
                <a16:creationId xmlns:a16="http://schemas.microsoft.com/office/drawing/2014/main" id="{80E556A9-E47D-E31E-1220-D60E6F6480F5}"/>
              </a:ext>
            </a:extLst>
          </p:cNvPr>
          <p:cNvSpPr>
            <a:spLocks noGrp="1"/>
          </p:cNvSpPr>
          <p:nvPr>
            <p:ph type="dt" sz="half" idx="10"/>
          </p:nvPr>
        </p:nvSpPr>
        <p:spPr/>
        <p:txBody>
          <a:bodyPr/>
          <a:lstStyle/>
          <a:p>
            <a:fld id="{FBD6C571-D360-EC43-BB49-CDD36C2509BF}" type="datetimeFigureOut">
              <a:rPr lang="en-SE" smtClean="0"/>
              <a:t>2025-02-19</a:t>
            </a:fld>
            <a:endParaRPr lang="en-SE"/>
          </a:p>
        </p:txBody>
      </p:sp>
      <p:sp>
        <p:nvSpPr>
          <p:cNvPr id="5" name="Footer Placeholder 4">
            <a:extLst>
              <a:ext uri="{FF2B5EF4-FFF2-40B4-BE49-F238E27FC236}">
                <a16:creationId xmlns:a16="http://schemas.microsoft.com/office/drawing/2014/main" id="{00A530DD-B89E-B824-BFE9-B4954DD82FB0}"/>
              </a:ext>
            </a:extLst>
          </p:cNvPr>
          <p:cNvSpPr>
            <a:spLocks noGrp="1"/>
          </p:cNvSpPr>
          <p:nvPr>
            <p:ph type="ftr" sz="quarter" idx="11"/>
          </p:nvPr>
        </p:nvSpPr>
        <p:spPr/>
        <p:txBody>
          <a:bodyPr/>
          <a:lstStyle/>
          <a:p>
            <a:endParaRPr lang="en-SE"/>
          </a:p>
        </p:txBody>
      </p:sp>
      <p:sp>
        <p:nvSpPr>
          <p:cNvPr id="6" name="Slide Number Placeholder 5">
            <a:extLst>
              <a:ext uri="{FF2B5EF4-FFF2-40B4-BE49-F238E27FC236}">
                <a16:creationId xmlns:a16="http://schemas.microsoft.com/office/drawing/2014/main" id="{E6966121-2680-52A5-A312-95F496E5ED9B}"/>
              </a:ext>
            </a:extLst>
          </p:cNvPr>
          <p:cNvSpPr>
            <a:spLocks noGrp="1"/>
          </p:cNvSpPr>
          <p:nvPr>
            <p:ph type="sldNum" sz="quarter" idx="12"/>
          </p:nvPr>
        </p:nvSpPr>
        <p:spPr/>
        <p:txBody>
          <a:bodyPr/>
          <a:lstStyle/>
          <a:p>
            <a:fld id="{3C412308-870A-154B-8D81-8D20532A2759}" type="slidenum">
              <a:rPr lang="en-SE" smtClean="0"/>
              <a:t>‹#›</a:t>
            </a:fld>
            <a:endParaRPr lang="en-SE"/>
          </a:p>
        </p:txBody>
      </p:sp>
    </p:spTree>
    <p:extLst>
      <p:ext uri="{BB962C8B-B14F-4D97-AF65-F5344CB8AC3E}">
        <p14:creationId xmlns:p14="http://schemas.microsoft.com/office/powerpoint/2010/main" val="5659121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067637-3ABF-C02C-401C-B7D8DD6B63EE}"/>
              </a:ext>
            </a:extLst>
          </p:cNvPr>
          <p:cNvSpPr>
            <a:spLocks noGrp="1"/>
          </p:cNvSpPr>
          <p:nvPr>
            <p:ph type="title"/>
          </p:nvPr>
        </p:nvSpPr>
        <p:spPr/>
        <p:txBody>
          <a:bodyPr/>
          <a:lstStyle/>
          <a:p>
            <a:r>
              <a:rPr lang="en-GB"/>
              <a:t>Click to edit Master title style</a:t>
            </a:r>
            <a:endParaRPr lang="en-SE"/>
          </a:p>
        </p:txBody>
      </p:sp>
      <p:sp>
        <p:nvSpPr>
          <p:cNvPr id="3" name="Vertical Text Placeholder 2">
            <a:extLst>
              <a:ext uri="{FF2B5EF4-FFF2-40B4-BE49-F238E27FC236}">
                <a16:creationId xmlns:a16="http://schemas.microsoft.com/office/drawing/2014/main" id="{A1D7BBA3-2D8C-D9B1-EE4B-493C6EE7D91A}"/>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SE"/>
          </a:p>
        </p:txBody>
      </p:sp>
      <p:sp>
        <p:nvSpPr>
          <p:cNvPr id="4" name="Date Placeholder 3">
            <a:extLst>
              <a:ext uri="{FF2B5EF4-FFF2-40B4-BE49-F238E27FC236}">
                <a16:creationId xmlns:a16="http://schemas.microsoft.com/office/drawing/2014/main" id="{1904CA6B-ABFF-1318-B359-BA1FAA3DB36C}"/>
              </a:ext>
            </a:extLst>
          </p:cNvPr>
          <p:cNvSpPr>
            <a:spLocks noGrp="1"/>
          </p:cNvSpPr>
          <p:nvPr>
            <p:ph type="dt" sz="half" idx="10"/>
          </p:nvPr>
        </p:nvSpPr>
        <p:spPr/>
        <p:txBody>
          <a:bodyPr/>
          <a:lstStyle/>
          <a:p>
            <a:fld id="{FBD6C571-D360-EC43-BB49-CDD36C2509BF}" type="datetimeFigureOut">
              <a:rPr lang="en-SE" smtClean="0"/>
              <a:t>2025-02-19</a:t>
            </a:fld>
            <a:endParaRPr lang="en-SE"/>
          </a:p>
        </p:txBody>
      </p:sp>
      <p:sp>
        <p:nvSpPr>
          <p:cNvPr id="5" name="Footer Placeholder 4">
            <a:extLst>
              <a:ext uri="{FF2B5EF4-FFF2-40B4-BE49-F238E27FC236}">
                <a16:creationId xmlns:a16="http://schemas.microsoft.com/office/drawing/2014/main" id="{D51AE460-B6E2-9F59-CC30-9A34BD8097D3}"/>
              </a:ext>
            </a:extLst>
          </p:cNvPr>
          <p:cNvSpPr>
            <a:spLocks noGrp="1"/>
          </p:cNvSpPr>
          <p:nvPr>
            <p:ph type="ftr" sz="quarter" idx="11"/>
          </p:nvPr>
        </p:nvSpPr>
        <p:spPr/>
        <p:txBody>
          <a:bodyPr/>
          <a:lstStyle/>
          <a:p>
            <a:endParaRPr lang="en-SE"/>
          </a:p>
        </p:txBody>
      </p:sp>
      <p:sp>
        <p:nvSpPr>
          <p:cNvPr id="6" name="Slide Number Placeholder 5">
            <a:extLst>
              <a:ext uri="{FF2B5EF4-FFF2-40B4-BE49-F238E27FC236}">
                <a16:creationId xmlns:a16="http://schemas.microsoft.com/office/drawing/2014/main" id="{698FD690-DD6E-EF8B-9090-9A3900493C6E}"/>
              </a:ext>
            </a:extLst>
          </p:cNvPr>
          <p:cNvSpPr>
            <a:spLocks noGrp="1"/>
          </p:cNvSpPr>
          <p:nvPr>
            <p:ph type="sldNum" sz="quarter" idx="12"/>
          </p:nvPr>
        </p:nvSpPr>
        <p:spPr/>
        <p:txBody>
          <a:bodyPr/>
          <a:lstStyle/>
          <a:p>
            <a:fld id="{3C412308-870A-154B-8D81-8D20532A2759}" type="slidenum">
              <a:rPr lang="en-SE" smtClean="0"/>
              <a:t>‹#›</a:t>
            </a:fld>
            <a:endParaRPr lang="en-SE"/>
          </a:p>
        </p:txBody>
      </p:sp>
    </p:spTree>
    <p:extLst>
      <p:ext uri="{BB962C8B-B14F-4D97-AF65-F5344CB8AC3E}">
        <p14:creationId xmlns:p14="http://schemas.microsoft.com/office/powerpoint/2010/main" val="912738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31FBF30-E58A-A24F-69F6-6152F59BBFAB}"/>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SE"/>
          </a:p>
        </p:txBody>
      </p:sp>
      <p:sp>
        <p:nvSpPr>
          <p:cNvPr id="3" name="Vertical Text Placeholder 2">
            <a:extLst>
              <a:ext uri="{FF2B5EF4-FFF2-40B4-BE49-F238E27FC236}">
                <a16:creationId xmlns:a16="http://schemas.microsoft.com/office/drawing/2014/main" id="{F8C4CC9D-4B0C-B6ED-1271-215BF64871F5}"/>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SE"/>
          </a:p>
        </p:txBody>
      </p:sp>
      <p:sp>
        <p:nvSpPr>
          <p:cNvPr id="4" name="Date Placeholder 3">
            <a:extLst>
              <a:ext uri="{FF2B5EF4-FFF2-40B4-BE49-F238E27FC236}">
                <a16:creationId xmlns:a16="http://schemas.microsoft.com/office/drawing/2014/main" id="{F09E8711-077C-E6A3-5C57-6CCD24722AE0}"/>
              </a:ext>
            </a:extLst>
          </p:cNvPr>
          <p:cNvSpPr>
            <a:spLocks noGrp="1"/>
          </p:cNvSpPr>
          <p:nvPr>
            <p:ph type="dt" sz="half" idx="10"/>
          </p:nvPr>
        </p:nvSpPr>
        <p:spPr/>
        <p:txBody>
          <a:bodyPr/>
          <a:lstStyle/>
          <a:p>
            <a:fld id="{FBD6C571-D360-EC43-BB49-CDD36C2509BF}" type="datetimeFigureOut">
              <a:rPr lang="en-SE" smtClean="0"/>
              <a:t>2025-02-19</a:t>
            </a:fld>
            <a:endParaRPr lang="en-SE"/>
          </a:p>
        </p:txBody>
      </p:sp>
      <p:sp>
        <p:nvSpPr>
          <p:cNvPr id="5" name="Footer Placeholder 4">
            <a:extLst>
              <a:ext uri="{FF2B5EF4-FFF2-40B4-BE49-F238E27FC236}">
                <a16:creationId xmlns:a16="http://schemas.microsoft.com/office/drawing/2014/main" id="{6F3C924D-B303-91B7-DDB5-0365AAC056C3}"/>
              </a:ext>
            </a:extLst>
          </p:cNvPr>
          <p:cNvSpPr>
            <a:spLocks noGrp="1"/>
          </p:cNvSpPr>
          <p:nvPr>
            <p:ph type="ftr" sz="quarter" idx="11"/>
          </p:nvPr>
        </p:nvSpPr>
        <p:spPr/>
        <p:txBody>
          <a:bodyPr/>
          <a:lstStyle/>
          <a:p>
            <a:endParaRPr lang="en-SE"/>
          </a:p>
        </p:txBody>
      </p:sp>
      <p:sp>
        <p:nvSpPr>
          <p:cNvPr id="6" name="Slide Number Placeholder 5">
            <a:extLst>
              <a:ext uri="{FF2B5EF4-FFF2-40B4-BE49-F238E27FC236}">
                <a16:creationId xmlns:a16="http://schemas.microsoft.com/office/drawing/2014/main" id="{DCBCA0E3-6ABA-A2BA-1AEC-DEEA513C2498}"/>
              </a:ext>
            </a:extLst>
          </p:cNvPr>
          <p:cNvSpPr>
            <a:spLocks noGrp="1"/>
          </p:cNvSpPr>
          <p:nvPr>
            <p:ph type="sldNum" sz="quarter" idx="12"/>
          </p:nvPr>
        </p:nvSpPr>
        <p:spPr/>
        <p:txBody>
          <a:bodyPr/>
          <a:lstStyle/>
          <a:p>
            <a:fld id="{3C412308-870A-154B-8D81-8D20532A2759}" type="slidenum">
              <a:rPr lang="en-SE" smtClean="0"/>
              <a:t>‹#›</a:t>
            </a:fld>
            <a:endParaRPr lang="en-SE"/>
          </a:p>
        </p:txBody>
      </p:sp>
    </p:spTree>
    <p:extLst>
      <p:ext uri="{BB962C8B-B14F-4D97-AF65-F5344CB8AC3E}">
        <p14:creationId xmlns:p14="http://schemas.microsoft.com/office/powerpoint/2010/main" val="26548007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C831D-CF73-7F1A-790D-D9B8ED2ACDE0}"/>
              </a:ext>
            </a:extLst>
          </p:cNvPr>
          <p:cNvSpPr>
            <a:spLocks noGrp="1"/>
          </p:cNvSpPr>
          <p:nvPr>
            <p:ph type="title"/>
          </p:nvPr>
        </p:nvSpPr>
        <p:spPr/>
        <p:txBody>
          <a:bodyPr/>
          <a:lstStyle/>
          <a:p>
            <a:r>
              <a:rPr lang="en-GB"/>
              <a:t>Click to edit Master title style</a:t>
            </a:r>
            <a:endParaRPr lang="en-SE"/>
          </a:p>
        </p:txBody>
      </p:sp>
      <p:sp>
        <p:nvSpPr>
          <p:cNvPr id="3" name="Content Placeholder 2">
            <a:extLst>
              <a:ext uri="{FF2B5EF4-FFF2-40B4-BE49-F238E27FC236}">
                <a16:creationId xmlns:a16="http://schemas.microsoft.com/office/drawing/2014/main" id="{784A97AA-7CF9-E828-141A-4D6A2D8504E4}"/>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SE"/>
          </a:p>
        </p:txBody>
      </p:sp>
      <p:sp>
        <p:nvSpPr>
          <p:cNvPr id="4" name="Date Placeholder 3">
            <a:extLst>
              <a:ext uri="{FF2B5EF4-FFF2-40B4-BE49-F238E27FC236}">
                <a16:creationId xmlns:a16="http://schemas.microsoft.com/office/drawing/2014/main" id="{99235087-8EFA-B858-6BD9-57D2D7C79C2D}"/>
              </a:ext>
            </a:extLst>
          </p:cNvPr>
          <p:cNvSpPr>
            <a:spLocks noGrp="1"/>
          </p:cNvSpPr>
          <p:nvPr>
            <p:ph type="dt" sz="half" idx="10"/>
          </p:nvPr>
        </p:nvSpPr>
        <p:spPr/>
        <p:txBody>
          <a:bodyPr/>
          <a:lstStyle/>
          <a:p>
            <a:fld id="{FBD6C571-D360-EC43-BB49-CDD36C2509BF}" type="datetimeFigureOut">
              <a:rPr lang="en-SE" smtClean="0"/>
              <a:t>2025-02-19</a:t>
            </a:fld>
            <a:endParaRPr lang="en-SE"/>
          </a:p>
        </p:txBody>
      </p:sp>
      <p:sp>
        <p:nvSpPr>
          <p:cNvPr id="5" name="Footer Placeholder 4">
            <a:extLst>
              <a:ext uri="{FF2B5EF4-FFF2-40B4-BE49-F238E27FC236}">
                <a16:creationId xmlns:a16="http://schemas.microsoft.com/office/drawing/2014/main" id="{9FB3743C-C43A-4124-23E8-7063347428FD}"/>
              </a:ext>
            </a:extLst>
          </p:cNvPr>
          <p:cNvSpPr>
            <a:spLocks noGrp="1"/>
          </p:cNvSpPr>
          <p:nvPr>
            <p:ph type="ftr" sz="quarter" idx="11"/>
          </p:nvPr>
        </p:nvSpPr>
        <p:spPr/>
        <p:txBody>
          <a:bodyPr/>
          <a:lstStyle/>
          <a:p>
            <a:endParaRPr lang="en-SE"/>
          </a:p>
        </p:txBody>
      </p:sp>
      <p:sp>
        <p:nvSpPr>
          <p:cNvPr id="6" name="Slide Number Placeholder 5">
            <a:extLst>
              <a:ext uri="{FF2B5EF4-FFF2-40B4-BE49-F238E27FC236}">
                <a16:creationId xmlns:a16="http://schemas.microsoft.com/office/drawing/2014/main" id="{C77C4E74-B25B-C101-12FE-68851FF34852}"/>
              </a:ext>
            </a:extLst>
          </p:cNvPr>
          <p:cNvSpPr>
            <a:spLocks noGrp="1"/>
          </p:cNvSpPr>
          <p:nvPr>
            <p:ph type="sldNum" sz="quarter" idx="12"/>
          </p:nvPr>
        </p:nvSpPr>
        <p:spPr/>
        <p:txBody>
          <a:bodyPr/>
          <a:lstStyle/>
          <a:p>
            <a:fld id="{3C412308-870A-154B-8D81-8D20532A2759}" type="slidenum">
              <a:rPr lang="en-SE" smtClean="0"/>
              <a:t>‹#›</a:t>
            </a:fld>
            <a:endParaRPr lang="en-SE"/>
          </a:p>
        </p:txBody>
      </p:sp>
    </p:spTree>
    <p:extLst>
      <p:ext uri="{BB962C8B-B14F-4D97-AF65-F5344CB8AC3E}">
        <p14:creationId xmlns:p14="http://schemas.microsoft.com/office/powerpoint/2010/main" val="2474057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933FDF-8426-CBFB-2CC2-75F82396F671}"/>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SE"/>
          </a:p>
        </p:txBody>
      </p:sp>
      <p:sp>
        <p:nvSpPr>
          <p:cNvPr id="3" name="Text Placeholder 2">
            <a:extLst>
              <a:ext uri="{FF2B5EF4-FFF2-40B4-BE49-F238E27FC236}">
                <a16:creationId xmlns:a16="http://schemas.microsoft.com/office/drawing/2014/main" id="{A0E4952A-42CE-657F-16BB-6685F0DDCBC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1648196D-8208-5BF6-FB79-1591A8F1C6E0}"/>
              </a:ext>
            </a:extLst>
          </p:cNvPr>
          <p:cNvSpPr>
            <a:spLocks noGrp="1"/>
          </p:cNvSpPr>
          <p:nvPr>
            <p:ph type="dt" sz="half" idx="10"/>
          </p:nvPr>
        </p:nvSpPr>
        <p:spPr/>
        <p:txBody>
          <a:bodyPr/>
          <a:lstStyle/>
          <a:p>
            <a:fld id="{FBD6C571-D360-EC43-BB49-CDD36C2509BF}" type="datetimeFigureOut">
              <a:rPr lang="en-SE" smtClean="0"/>
              <a:t>2025-02-19</a:t>
            </a:fld>
            <a:endParaRPr lang="en-SE"/>
          </a:p>
        </p:txBody>
      </p:sp>
      <p:sp>
        <p:nvSpPr>
          <p:cNvPr id="5" name="Footer Placeholder 4">
            <a:extLst>
              <a:ext uri="{FF2B5EF4-FFF2-40B4-BE49-F238E27FC236}">
                <a16:creationId xmlns:a16="http://schemas.microsoft.com/office/drawing/2014/main" id="{9C39FFE6-948E-1A71-1ACF-0095B6CAAEE6}"/>
              </a:ext>
            </a:extLst>
          </p:cNvPr>
          <p:cNvSpPr>
            <a:spLocks noGrp="1"/>
          </p:cNvSpPr>
          <p:nvPr>
            <p:ph type="ftr" sz="quarter" idx="11"/>
          </p:nvPr>
        </p:nvSpPr>
        <p:spPr/>
        <p:txBody>
          <a:bodyPr/>
          <a:lstStyle/>
          <a:p>
            <a:endParaRPr lang="en-SE"/>
          </a:p>
        </p:txBody>
      </p:sp>
      <p:sp>
        <p:nvSpPr>
          <p:cNvPr id="6" name="Slide Number Placeholder 5">
            <a:extLst>
              <a:ext uri="{FF2B5EF4-FFF2-40B4-BE49-F238E27FC236}">
                <a16:creationId xmlns:a16="http://schemas.microsoft.com/office/drawing/2014/main" id="{F0BBF49C-8AAD-6A78-7A30-0EE2326BE7F7}"/>
              </a:ext>
            </a:extLst>
          </p:cNvPr>
          <p:cNvSpPr>
            <a:spLocks noGrp="1"/>
          </p:cNvSpPr>
          <p:nvPr>
            <p:ph type="sldNum" sz="quarter" idx="12"/>
          </p:nvPr>
        </p:nvSpPr>
        <p:spPr/>
        <p:txBody>
          <a:bodyPr/>
          <a:lstStyle/>
          <a:p>
            <a:fld id="{3C412308-870A-154B-8D81-8D20532A2759}" type="slidenum">
              <a:rPr lang="en-SE" smtClean="0"/>
              <a:t>‹#›</a:t>
            </a:fld>
            <a:endParaRPr lang="en-SE"/>
          </a:p>
        </p:txBody>
      </p:sp>
    </p:spTree>
    <p:extLst>
      <p:ext uri="{BB962C8B-B14F-4D97-AF65-F5344CB8AC3E}">
        <p14:creationId xmlns:p14="http://schemas.microsoft.com/office/powerpoint/2010/main" val="34494250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6A27F4-8CC1-171E-384A-36ED67874AAB}"/>
              </a:ext>
            </a:extLst>
          </p:cNvPr>
          <p:cNvSpPr>
            <a:spLocks noGrp="1"/>
          </p:cNvSpPr>
          <p:nvPr>
            <p:ph type="title"/>
          </p:nvPr>
        </p:nvSpPr>
        <p:spPr/>
        <p:txBody>
          <a:bodyPr/>
          <a:lstStyle/>
          <a:p>
            <a:r>
              <a:rPr lang="en-GB"/>
              <a:t>Click to edit Master title style</a:t>
            </a:r>
            <a:endParaRPr lang="en-SE"/>
          </a:p>
        </p:txBody>
      </p:sp>
      <p:sp>
        <p:nvSpPr>
          <p:cNvPr id="3" name="Content Placeholder 2">
            <a:extLst>
              <a:ext uri="{FF2B5EF4-FFF2-40B4-BE49-F238E27FC236}">
                <a16:creationId xmlns:a16="http://schemas.microsoft.com/office/drawing/2014/main" id="{FAA762D0-5478-CAD7-131A-114A63E8BEDA}"/>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SE"/>
          </a:p>
        </p:txBody>
      </p:sp>
      <p:sp>
        <p:nvSpPr>
          <p:cNvPr id="4" name="Content Placeholder 3">
            <a:extLst>
              <a:ext uri="{FF2B5EF4-FFF2-40B4-BE49-F238E27FC236}">
                <a16:creationId xmlns:a16="http://schemas.microsoft.com/office/drawing/2014/main" id="{E7DFCC03-C2F1-C333-9191-DE7941D7B3D1}"/>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SE"/>
          </a:p>
        </p:txBody>
      </p:sp>
      <p:sp>
        <p:nvSpPr>
          <p:cNvPr id="5" name="Date Placeholder 4">
            <a:extLst>
              <a:ext uri="{FF2B5EF4-FFF2-40B4-BE49-F238E27FC236}">
                <a16:creationId xmlns:a16="http://schemas.microsoft.com/office/drawing/2014/main" id="{9CA1566B-5D70-66F9-7BBF-F48C2FB9902C}"/>
              </a:ext>
            </a:extLst>
          </p:cNvPr>
          <p:cNvSpPr>
            <a:spLocks noGrp="1"/>
          </p:cNvSpPr>
          <p:nvPr>
            <p:ph type="dt" sz="half" idx="10"/>
          </p:nvPr>
        </p:nvSpPr>
        <p:spPr/>
        <p:txBody>
          <a:bodyPr/>
          <a:lstStyle/>
          <a:p>
            <a:fld id="{FBD6C571-D360-EC43-BB49-CDD36C2509BF}" type="datetimeFigureOut">
              <a:rPr lang="en-SE" smtClean="0"/>
              <a:t>2025-02-19</a:t>
            </a:fld>
            <a:endParaRPr lang="en-SE"/>
          </a:p>
        </p:txBody>
      </p:sp>
      <p:sp>
        <p:nvSpPr>
          <p:cNvPr id="6" name="Footer Placeholder 5">
            <a:extLst>
              <a:ext uri="{FF2B5EF4-FFF2-40B4-BE49-F238E27FC236}">
                <a16:creationId xmlns:a16="http://schemas.microsoft.com/office/drawing/2014/main" id="{4E0D45C0-ABED-DC46-9310-C043B8558D66}"/>
              </a:ext>
            </a:extLst>
          </p:cNvPr>
          <p:cNvSpPr>
            <a:spLocks noGrp="1"/>
          </p:cNvSpPr>
          <p:nvPr>
            <p:ph type="ftr" sz="quarter" idx="11"/>
          </p:nvPr>
        </p:nvSpPr>
        <p:spPr/>
        <p:txBody>
          <a:bodyPr/>
          <a:lstStyle/>
          <a:p>
            <a:endParaRPr lang="en-SE"/>
          </a:p>
        </p:txBody>
      </p:sp>
      <p:sp>
        <p:nvSpPr>
          <p:cNvPr id="7" name="Slide Number Placeholder 6">
            <a:extLst>
              <a:ext uri="{FF2B5EF4-FFF2-40B4-BE49-F238E27FC236}">
                <a16:creationId xmlns:a16="http://schemas.microsoft.com/office/drawing/2014/main" id="{9B26C7B8-F587-0757-29B7-04D353D71402}"/>
              </a:ext>
            </a:extLst>
          </p:cNvPr>
          <p:cNvSpPr>
            <a:spLocks noGrp="1"/>
          </p:cNvSpPr>
          <p:nvPr>
            <p:ph type="sldNum" sz="quarter" idx="12"/>
          </p:nvPr>
        </p:nvSpPr>
        <p:spPr/>
        <p:txBody>
          <a:bodyPr/>
          <a:lstStyle/>
          <a:p>
            <a:fld id="{3C412308-870A-154B-8D81-8D20532A2759}" type="slidenum">
              <a:rPr lang="en-SE" smtClean="0"/>
              <a:t>‹#›</a:t>
            </a:fld>
            <a:endParaRPr lang="en-SE"/>
          </a:p>
        </p:txBody>
      </p:sp>
    </p:spTree>
    <p:extLst>
      <p:ext uri="{BB962C8B-B14F-4D97-AF65-F5344CB8AC3E}">
        <p14:creationId xmlns:p14="http://schemas.microsoft.com/office/powerpoint/2010/main" val="16653105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35666D-3CF2-D54F-F586-F7271D7BEB17}"/>
              </a:ext>
            </a:extLst>
          </p:cNvPr>
          <p:cNvSpPr>
            <a:spLocks noGrp="1"/>
          </p:cNvSpPr>
          <p:nvPr>
            <p:ph type="title"/>
          </p:nvPr>
        </p:nvSpPr>
        <p:spPr>
          <a:xfrm>
            <a:off x="839788" y="365125"/>
            <a:ext cx="10515600" cy="1325563"/>
          </a:xfrm>
        </p:spPr>
        <p:txBody>
          <a:bodyPr/>
          <a:lstStyle/>
          <a:p>
            <a:r>
              <a:rPr lang="en-GB"/>
              <a:t>Click to edit Master title style</a:t>
            </a:r>
            <a:endParaRPr lang="en-SE"/>
          </a:p>
        </p:txBody>
      </p:sp>
      <p:sp>
        <p:nvSpPr>
          <p:cNvPr id="3" name="Text Placeholder 2">
            <a:extLst>
              <a:ext uri="{FF2B5EF4-FFF2-40B4-BE49-F238E27FC236}">
                <a16:creationId xmlns:a16="http://schemas.microsoft.com/office/drawing/2014/main" id="{763B5F3B-DA8F-CDAC-2AA4-B20B8320DBE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3CB231F4-B493-CE4E-3350-5B0304ADDCE0}"/>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SE"/>
          </a:p>
        </p:txBody>
      </p:sp>
      <p:sp>
        <p:nvSpPr>
          <p:cNvPr id="5" name="Text Placeholder 4">
            <a:extLst>
              <a:ext uri="{FF2B5EF4-FFF2-40B4-BE49-F238E27FC236}">
                <a16:creationId xmlns:a16="http://schemas.microsoft.com/office/drawing/2014/main" id="{47002FA6-668A-33C8-5BEA-CDA468F39DD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D688F46E-C46D-1B06-E83F-55D2A2170B87}"/>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SE"/>
          </a:p>
        </p:txBody>
      </p:sp>
      <p:sp>
        <p:nvSpPr>
          <p:cNvPr id="7" name="Date Placeholder 6">
            <a:extLst>
              <a:ext uri="{FF2B5EF4-FFF2-40B4-BE49-F238E27FC236}">
                <a16:creationId xmlns:a16="http://schemas.microsoft.com/office/drawing/2014/main" id="{B30B157E-B903-B1A1-BA56-6CF352EF1BF9}"/>
              </a:ext>
            </a:extLst>
          </p:cNvPr>
          <p:cNvSpPr>
            <a:spLocks noGrp="1"/>
          </p:cNvSpPr>
          <p:nvPr>
            <p:ph type="dt" sz="half" idx="10"/>
          </p:nvPr>
        </p:nvSpPr>
        <p:spPr/>
        <p:txBody>
          <a:bodyPr/>
          <a:lstStyle/>
          <a:p>
            <a:fld id="{FBD6C571-D360-EC43-BB49-CDD36C2509BF}" type="datetimeFigureOut">
              <a:rPr lang="en-SE" smtClean="0"/>
              <a:t>2025-02-19</a:t>
            </a:fld>
            <a:endParaRPr lang="en-SE"/>
          </a:p>
        </p:txBody>
      </p:sp>
      <p:sp>
        <p:nvSpPr>
          <p:cNvPr id="8" name="Footer Placeholder 7">
            <a:extLst>
              <a:ext uri="{FF2B5EF4-FFF2-40B4-BE49-F238E27FC236}">
                <a16:creationId xmlns:a16="http://schemas.microsoft.com/office/drawing/2014/main" id="{2BA2B248-DDD7-7571-D8B8-7EFA129D6E2B}"/>
              </a:ext>
            </a:extLst>
          </p:cNvPr>
          <p:cNvSpPr>
            <a:spLocks noGrp="1"/>
          </p:cNvSpPr>
          <p:nvPr>
            <p:ph type="ftr" sz="quarter" idx="11"/>
          </p:nvPr>
        </p:nvSpPr>
        <p:spPr/>
        <p:txBody>
          <a:bodyPr/>
          <a:lstStyle/>
          <a:p>
            <a:endParaRPr lang="en-SE"/>
          </a:p>
        </p:txBody>
      </p:sp>
      <p:sp>
        <p:nvSpPr>
          <p:cNvPr id="9" name="Slide Number Placeholder 8">
            <a:extLst>
              <a:ext uri="{FF2B5EF4-FFF2-40B4-BE49-F238E27FC236}">
                <a16:creationId xmlns:a16="http://schemas.microsoft.com/office/drawing/2014/main" id="{D3F989EA-A8C0-8095-ECF2-61E52785FEE2}"/>
              </a:ext>
            </a:extLst>
          </p:cNvPr>
          <p:cNvSpPr>
            <a:spLocks noGrp="1"/>
          </p:cNvSpPr>
          <p:nvPr>
            <p:ph type="sldNum" sz="quarter" idx="12"/>
          </p:nvPr>
        </p:nvSpPr>
        <p:spPr/>
        <p:txBody>
          <a:bodyPr/>
          <a:lstStyle/>
          <a:p>
            <a:fld id="{3C412308-870A-154B-8D81-8D20532A2759}" type="slidenum">
              <a:rPr lang="en-SE" smtClean="0"/>
              <a:t>‹#›</a:t>
            </a:fld>
            <a:endParaRPr lang="en-SE"/>
          </a:p>
        </p:txBody>
      </p:sp>
    </p:spTree>
    <p:extLst>
      <p:ext uri="{BB962C8B-B14F-4D97-AF65-F5344CB8AC3E}">
        <p14:creationId xmlns:p14="http://schemas.microsoft.com/office/powerpoint/2010/main" val="20016543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FC1A8-1BCB-5134-6474-AF3794C5136C}"/>
              </a:ext>
            </a:extLst>
          </p:cNvPr>
          <p:cNvSpPr>
            <a:spLocks noGrp="1"/>
          </p:cNvSpPr>
          <p:nvPr>
            <p:ph type="title"/>
          </p:nvPr>
        </p:nvSpPr>
        <p:spPr/>
        <p:txBody>
          <a:bodyPr/>
          <a:lstStyle/>
          <a:p>
            <a:r>
              <a:rPr lang="en-GB"/>
              <a:t>Click to edit Master title style</a:t>
            </a:r>
            <a:endParaRPr lang="en-SE"/>
          </a:p>
        </p:txBody>
      </p:sp>
      <p:sp>
        <p:nvSpPr>
          <p:cNvPr id="3" name="Date Placeholder 2">
            <a:extLst>
              <a:ext uri="{FF2B5EF4-FFF2-40B4-BE49-F238E27FC236}">
                <a16:creationId xmlns:a16="http://schemas.microsoft.com/office/drawing/2014/main" id="{60F8D6C8-9C0B-AFA3-AAB2-73B01586CE08}"/>
              </a:ext>
            </a:extLst>
          </p:cNvPr>
          <p:cNvSpPr>
            <a:spLocks noGrp="1"/>
          </p:cNvSpPr>
          <p:nvPr>
            <p:ph type="dt" sz="half" idx="10"/>
          </p:nvPr>
        </p:nvSpPr>
        <p:spPr/>
        <p:txBody>
          <a:bodyPr/>
          <a:lstStyle/>
          <a:p>
            <a:fld id="{FBD6C571-D360-EC43-BB49-CDD36C2509BF}" type="datetimeFigureOut">
              <a:rPr lang="en-SE" smtClean="0"/>
              <a:t>2025-02-19</a:t>
            </a:fld>
            <a:endParaRPr lang="en-SE"/>
          </a:p>
        </p:txBody>
      </p:sp>
      <p:sp>
        <p:nvSpPr>
          <p:cNvPr id="4" name="Footer Placeholder 3">
            <a:extLst>
              <a:ext uri="{FF2B5EF4-FFF2-40B4-BE49-F238E27FC236}">
                <a16:creationId xmlns:a16="http://schemas.microsoft.com/office/drawing/2014/main" id="{6BC51033-88B4-A284-99BA-52424A2EE50B}"/>
              </a:ext>
            </a:extLst>
          </p:cNvPr>
          <p:cNvSpPr>
            <a:spLocks noGrp="1"/>
          </p:cNvSpPr>
          <p:nvPr>
            <p:ph type="ftr" sz="quarter" idx="11"/>
          </p:nvPr>
        </p:nvSpPr>
        <p:spPr/>
        <p:txBody>
          <a:bodyPr/>
          <a:lstStyle/>
          <a:p>
            <a:endParaRPr lang="en-SE"/>
          </a:p>
        </p:txBody>
      </p:sp>
      <p:sp>
        <p:nvSpPr>
          <p:cNvPr id="5" name="Slide Number Placeholder 4">
            <a:extLst>
              <a:ext uri="{FF2B5EF4-FFF2-40B4-BE49-F238E27FC236}">
                <a16:creationId xmlns:a16="http://schemas.microsoft.com/office/drawing/2014/main" id="{7D76BE1C-76CB-4BF6-A6C0-FEED1282EA57}"/>
              </a:ext>
            </a:extLst>
          </p:cNvPr>
          <p:cNvSpPr>
            <a:spLocks noGrp="1"/>
          </p:cNvSpPr>
          <p:nvPr>
            <p:ph type="sldNum" sz="quarter" idx="12"/>
          </p:nvPr>
        </p:nvSpPr>
        <p:spPr/>
        <p:txBody>
          <a:bodyPr/>
          <a:lstStyle/>
          <a:p>
            <a:fld id="{3C412308-870A-154B-8D81-8D20532A2759}" type="slidenum">
              <a:rPr lang="en-SE" smtClean="0"/>
              <a:t>‹#›</a:t>
            </a:fld>
            <a:endParaRPr lang="en-SE"/>
          </a:p>
        </p:txBody>
      </p:sp>
    </p:spTree>
    <p:extLst>
      <p:ext uri="{BB962C8B-B14F-4D97-AF65-F5344CB8AC3E}">
        <p14:creationId xmlns:p14="http://schemas.microsoft.com/office/powerpoint/2010/main" val="31704819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B1BD7BA-8046-6AB8-6711-BBEE2DFBA851}"/>
              </a:ext>
            </a:extLst>
          </p:cNvPr>
          <p:cNvSpPr>
            <a:spLocks noGrp="1"/>
          </p:cNvSpPr>
          <p:nvPr>
            <p:ph type="dt" sz="half" idx="10"/>
          </p:nvPr>
        </p:nvSpPr>
        <p:spPr/>
        <p:txBody>
          <a:bodyPr/>
          <a:lstStyle/>
          <a:p>
            <a:fld id="{FBD6C571-D360-EC43-BB49-CDD36C2509BF}" type="datetimeFigureOut">
              <a:rPr lang="en-SE" smtClean="0"/>
              <a:t>2025-02-19</a:t>
            </a:fld>
            <a:endParaRPr lang="en-SE"/>
          </a:p>
        </p:txBody>
      </p:sp>
      <p:sp>
        <p:nvSpPr>
          <p:cNvPr id="3" name="Footer Placeholder 2">
            <a:extLst>
              <a:ext uri="{FF2B5EF4-FFF2-40B4-BE49-F238E27FC236}">
                <a16:creationId xmlns:a16="http://schemas.microsoft.com/office/drawing/2014/main" id="{E5E147A6-9443-2AB0-DA0D-2601D7FD8D1A}"/>
              </a:ext>
            </a:extLst>
          </p:cNvPr>
          <p:cNvSpPr>
            <a:spLocks noGrp="1"/>
          </p:cNvSpPr>
          <p:nvPr>
            <p:ph type="ftr" sz="quarter" idx="11"/>
          </p:nvPr>
        </p:nvSpPr>
        <p:spPr/>
        <p:txBody>
          <a:bodyPr/>
          <a:lstStyle/>
          <a:p>
            <a:endParaRPr lang="en-SE"/>
          </a:p>
        </p:txBody>
      </p:sp>
      <p:sp>
        <p:nvSpPr>
          <p:cNvPr id="4" name="Slide Number Placeholder 3">
            <a:extLst>
              <a:ext uri="{FF2B5EF4-FFF2-40B4-BE49-F238E27FC236}">
                <a16:creationId xmlns:a16="http://schemas.microsoft.com/office/drawing/2014/main" id="{B47A54AB-6F9E-EFDD-2C84-E2A92D4A3CEF}"/>
              </a:ext>
            </a:extLst>
          </p:cNvPr>
          <p:cNvSpPr>
            <a:spLocks noGrp="1"/>
          </p:cNvSpPr>
          <p:nvPr>
            <p:ph type="sldNum" sz="quarter" idx="12"/>
          </p:nvPr>
        </p:nvSpPr>
        <p:spPr/>
        <p:txBody>
          <a:bodyPr/>
          <a:lstStyle/>
          <a:p>
            <a:fld id="{3C412308-870A-154B-8D81-8D20532A2759}" type="slidenum">
              <a:rPr lang="en-SE" smtClean="0"/>
              <a:t>‹#›</a:t>
            </a:fld>
            <a:endParaRPr lang="en-SE"/>
          </a:p>
        </p:txBody>
      </p:sp>
    </p:spTree>
    <p:extLst>
      <p:ext uri="{BB962C8B-B14F-4D97-AF65-F5344CB8AC3E}">
        <p14:creationId xmlns:p14="http://schemas.microsoft.com/office/powerpoint/2010/main" val="37768825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42FD46-4C4B-400D-8C6F-F549E0F6A081}"/>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SE"/>
          </a:p>
        </p:txBody>
      </p:sp>
      <p:sp>
        <p:nvSpPr>
          <p:cNvPr id="3" name="Content Placeholder 2">
            <a:extLst>
              <a:ext uri="{FF2B5EF4-FFF2-40B4-BE49-F238E27FC236}">
                <a16:creationId xmlns:a16="http://schemas.microsoft.com/office/drawing/2014/main" id="{09802294-1221-22FB-3549-E71835B897E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SE"/>
          </a:p>
        </p:txBody>
      </p:sp>
      <p:sp>
        <p:nvSpPr>
          <p:cNvPr id="4" name="Text Placeholder 3">
            <a:extLst>
              <a:ext uri="{FF2B5EF4-FFF2-40B4-BE49-F238E27FC236}">
                <a16:creationId xmlns:a16="http://schemas.microsoft.com/office/drawing/2014/main" id="{6F6FF012-1D58-6E78-C239-4CFEA7F539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B523ED20-4526-260C-0618-98986B8D76B3}"/>
              </a:ext>
            </a:extLst>
          </p:cNvPr>
          <p:cNvSpPr>
            <a:spLocks noGrp="1"/>
          </p:cNvSpPr>
          <p:nvPr>
            <p:ph type="dt" sz="half" idx="10"/>
          </p:nvPr>
        </p:nvSpPr>
        <p:spPr/>
        <p:txBody>
          <a:bodyPr/>
          <a:lstStyle/>
          <a:p>
            <a:fld id="{FBD6C571-D360-EC43-BB49-CDD36C2509BF}" type="datetimeFigureOut">
              <a:rPr lang="en-SE" smtClean="0"/>
              <a:t>2025-02-19</a:t>
            </a:fld>
            <a:endParaRPr lang="en-SE"/>
          </a:p>
        </p:txBody>
      </p:sp>
      <p:sp>
        <p:nvSpPr>
          <p:cNvPr id="6" name="Footer Placeholder 5">
            <a:extLst>
              <a:ext uri="{FF2B5EF4-FFF2-40B4-BE49-F238E27FC236}">
                <a16:creationId xmlns:a16="http://schemas.microsoft.com/office/drawing/2014/main" id="{38D619FE-2CE4-06ED-6CBA-B23D9E12F48B}"/>
              </a:ext>
            </a:extLst>
          </p:cNvPr>
          <p:cNvSpPr>
            <a:spLocks noGrp="1"/>
          </p:cNvSpPr>
          <p:nvPr>
            <p:ph type="ftr" sz="quarter" idx="11"/>
          </p:nvPr>
        </p:nvSpPr>
        <p:spPr/>
        <p:txBody>
          <a:bodyPr/>
          <a:lstStyle/>
          <a:p>
            <a:endParaRPr lang="en-SE"/>
          </a:p>
        </p:txBody>
      </p:sp>
      <p:sp>
        <p:nvSpPr>
          <p:cNvPr id="7" name="Slide Number Placeholder 6">
            <a:extLst>
              <a:ext uri="{FF2B5EF4-FFF2-40B4-BE49-F238E27FC236}">
                <a16:creationId xmlns:a16="http://schemas.microsoft.com/office/drawing/2014/main" id="{EAF79CC3-4DDD-047A-2AC5-77A2DC51F88F}"/>
              </a:ext>
            </a:extLst>
          </p:cNvPr>
          <p:cNvSpPr>
            <a:spLocks noGrp="1"/>
          </p:cNvSpPr>
          <p:nvPr>
            <p:ph type="sldNum" sz="quarter" idx="12"/>
          </p:nvPr>
        </p:nvSpPr>
        <p:spPr/>
        <p:txBody>
          <a:bodyPr/>
          <a:lstStyle/>
          <a:p>
            <a:fld id="{3C412308-870A-154B-8D81-8D20532A2759}" type="slidenum">
              <a:rPr lang="en-SE" smtClean="0"/>
              <a:t>‹#›</a:t>
            </a:fld>
            <a:endParaRPr lang="en-SE"/>
          </a:p>
        </p:txBody>
      </p:sp>
    </p:spTree>
    <p:extLst>
      <p:ext uri="{BB962C8B-B14F-4D97-AF65-F5344CB8AC3E}">
        <p14:creationId xmlns:p14="http://schemas.microsoft.com/office/powerpoint/2010/main" val="33281699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4D3224-0073-F9DB-76A7-0CF064FDD3BF}"/>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SE"/>
          </a:p>
        </p:txBody>
      </p:sp>
      <p:sp>
        <p:nvSpPr>
          <p:cNvPr id="3" name="Picture Placeholder 2">
            <a:extLst>
              <a:ext uri="{FF2B5EF4-FFF2-40B4-BE49-F238E27FC236}">
                <a16:creationId xmlns:a16="http://schemas.microsoft.com/office/drawing/2014/main" id="{E806A39A-38D2-CF0B-6508-D5FF45D5B4B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SE"/>
          </a:p>
        </p:txBody>
      </p:sp>
      <p:sp>
        <p:nvSpPr>
          <p:cNvPr id="4" name="Text Placeholder 3">
            <a:extLst>
              <a:ext uri="{FF2B5EF4-FFF2-40B4-BE49-F238E27FC236}">
                <a16:creationId xmlns:a16="http://schemas.microsoft.com/office/drawing/2014/main" id="{FC6DB481-C5F9-C7B5-913F-06DA98103C8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9703D6D2-D84A-06E5-C47C-E76614752510}"/>
              </a:ext>
            </a:extLst>
          </p:cNvPr>
          <p:cNvSpPr>
            <a:spLocks noGrp="1"/>
          </p:cNvSpPr>
          <p:nvPr>
            <p:ph type="dt" sz="half" idx="10"/>
          </p:nvPr>
        </p:nvSpPr>
        <p:spPr/>
        <p:txBody>
          <a:bodyPr/>
          <a:lstStyle/>
          <a:p>
            <a:fld id="{FBD6C571-D360-EC43-BB49-CDD36C2509BF}" type="datetimeFigureOut">
              <a:rPr lang="en-SE" smtClean="0"/>
              <a:t>2025-02-19</a:t>
            </a:fld>
            <a:endParaRPr lang="en-SE"/>
          </a:p>
        </p:txBody>
      </p:sp>
      <p:sp>
        <p:nvSpPr>
          <p:cNvPr id="6" name="Footer Placeholder 5">
            <a:extLst>
              <a:ext uri="{FF2B5EF4-FFF2-40B4-BE49-F238E27FC236}">
                <a16:creationId xmlns:a16="http://schemas.microsoft.com/office/drawing/2014/main" id="{97FE089E-3D2F-E623-57C3-41DA381369DC}"/>
              </a:ext>
            </a:extLst>
          </p:cNvPr>
          <p:cNvSpPr>
            <a:spLocks noGrp="1"/>
          </p:cNvSpPr>
          <p:nvPr>
            <p:ph type="ftr" sz="quarter" idx="11"/>
          </p:nvPr>
        </p:nvSpPr>
        <p:spPr/>
        <p:txBody>
          <a:bodyPr/>
          <a:lstStyle/>
          <a:p>
            <a:endParaRPr lang="en-SE"/>
          </a:p>
        </p:txBody>
      </p:sp>
      <p:sp>
        <p:nvSpPr>
          <p:cNvPr id="7" name="Slide Number Placeholder 6">
            <a:extLst>
              <a:ext uri="{FF2B5EF4-FFF2-40B4-BE49-F238E27FC236}">
                <a16:creationId xmlns:a16="http://schemas.microsoft.com/office/drawing/2014/main" id="{D957233A-3543-9004-211F-E25CB3A143E3}"/>
              </a:ext>
            </a:extLst>
          </p:cNvPr>
          <p:cNvSpPr>
            <a:spLocks noGrp="1"/>
          </p:cNvSpPr>
          <p:nvPr>
            <p:ph type="sldNum" sz="quarter" idx="12"/>
          </p:nvPr>
        </p:nvSpPr>
        <p:spPr/>
        <p:txBody>
          <a:bodyPr/>
          <a:lstStyle/>
          <a:p>
            <a:fld id="{3C412308-870A-154B-8D81-8D20532A2759}" type="slidenum">
              <a:rPr lang="en-SE" smtClean="0"/>
              <a:t>‹#›</a:t>
            </a:fld>
            <a:endParaRPr lang="en-SE"/>
          </a:p>
        </p:txBody>
      </p:sp>
    </p:spTree>
    <p:extLst>
      <p:ext uri="{BB962C8B-B14F-4D97-AF65-F5344CB8AC3E}">
        <p14:creationId xmlns:p14="http://schemas.microsoft.com/office/powerpoint/2010/main" val="14133976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8ED7805-44A2-E1A6-F24E-D87435D7E66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SE"/>
          </a:p>
        </p:txBody>
      </p:sp>
      <p:sp>
        <p:nvSpPr>
          <p:cNvPr id="3" name="Text Placeholder 2">
            <a:extLst>
              <a:ext uri="{FF2B5EF4-FFF2-40B4-BE49-F238E27FC236}">
                <a16:creationId xmlns:a16="http://schemas.microsoft.com/office/drawing/2014/main" id="{8207E18E-46DE-45E7-2E98-A2CC7B1AD2D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SE"/>
          </a:p>
        </p:txBody>
      </p:sp>
      <p:sp>
        <p:nvSpPr>
          <p:cNvPr id="4" name="Date Placeholder 3">
            <a:extLst>
              <a:ext uri="{FF2B5EF4-FFF2-40B4-BE49-F238E27FC236}">
                <a16:creationId xmlns:a16="http://schemas.microsoft.com/office/drawing/2014/main" id="{D52851D6-4AEB-D256-1081-AB735C7692A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BD6C571-D360-EC43-BB49-CDD36C2509BF}" type="datetimeFigureOut">
              <a:rPr lang="en-SE" smtClean="0"/>
              <a:t>2025-02-19</a:t>
            </a:fld>
            <a:endParaRPr lang="en-SE"/>
          </a:p>
        </p:txBody>
      </p:sp>
      <p:sp>
        <p:nvSpPr>
          <p:cNvPr id="5" name="Footer Placeholder 4">
            <a:extLst>
              <a:ext uri="{FF2B5EF4-FFF2-40B4-BE49-F238E27FC236}">
                <a16:creationId xmlns:a16="http://schemas.microsoft.com/office/drawing/2014/main" id="{19E5AFB6-AF8E-D791-F29F-BAEBB541322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SE"/>
          </a:p>
        </p:txBody>
      </p:sp>
      <p:sp>
        <p:nvSpPr>
          <p:cNvPr id="6" name="Slide Number Placeholder 5">
            <a:extLst>
              <a:ext uri="{FF2B5EF4-FFF2-40B4-BE49-F238E27FC236}">
                <a16:creationId xmlns:a16="http://schemas.microsoft.com/office/drawing/2014/main" id="{EC2E583F-E129-D35B-3FCB-857AB3FC65B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C412308-870A-154B-8D81-8D20532A2759}" type="slidenum">
              <a:rPr lang="en-SE" smtClean="0"/>
              <a:t>‹#›</a:t>
            </a:fld>
            <a:endParaRPr lang="en-SE"/>
          </a:p>
        </p:txBody>
      </p:sp>
    </p:spTree>
    <p:extLst>
      <p:ext uri="{BB962C8B-B14F-4D97-AF65-F5344CB8AC3E}">
        <p14:creationId xmlns:p14="http://schemas.microsoft.com/office/powerpoint/2010/main" val="198239892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4.xml"/><Relationship Id="rId5" Type="http://schemas.openxmlformats.org/officeDocument/2006/relationships/image" Target="../media/image7.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E4A359-FB9C-AD3D-D6CE-9EA38DBFD765}"/>
              </a:ext>
            </a:extLst>
          </p:cNvPr>
          <p:cNvSpPr>
            <a:spLocks noGrp="1"/>
          </p:cNvSpPr>
          <p:nvPr>
            <p:ph type="title"/>
          </p:nvPr>
        </p:nvSpPr>
        <p:spPr/>
        <p:txBody>
          <a:bodyPr/>
          <a:lstStyle/>
          <a:p>
            <a:r>
              <a:rPr lang="en-SE" dirty="0"/>
              <a:t>EOSE09 Lab 1</a:t>
            </a:r>
          </a:p>
        </p:txBody>
      </p:sp>
      <p:sp>
        <p:nvSpPr>
          <p:cNvPr id="4" name="Content Placeholder 3">
            <a:extLst>
              <a:ext uri="{FF2B5EF4-FFF2-40B4-BE49-F238E27FC236}">
                <a16:creationId xmlns:a16="http://schemas.microsoft.com/office/drawing/2014/main" id="{F554663C-5759-B556-C51B-64FB683C0DC2}"/>
              </a:ext>
            </a:extLst>
          </p:cNvPr>
          <p:cNvSpPr>
            <a:spLocks noGrp="1"/>
          </p:cNvSpPr>
          <p:nvPr>
            <p:ph sz="half" idx="1"/>
          </p:nvPr>
        </p:nvSpPr>
        <p:spPr/>
        <p:txBody>
          <a:bodyPr/>
          <a:lstStyle/>
          <a:p>
            <a:pPr marL="514350" indent="-514350">
              <a:buFont typeface="+mj-lt"/>
              <a:buAutoNum type="arabicPeriod"/>
            </a:pPr>
            <a:r>
              <a:rPr lang="en-GB" dirty="0"/>
              <a:t>Lab paper in detail (5 mins)</a:t>
            </a:r>
          </a:p>
          <a:p>
            <a:pPr marL="514350" indent="-514350">
              <a:buFont typeface="+mj-lt"/>
              <a:buAutoNum type="arabicPeriod"/>
            </a:pPr>
            <a:r>
              <a:rPr lang="en-GB" dirty="0"/>
              <a:t>G</a:t>
            </a:r>
            <a:r>
              <a:rPr lang="en-SE" dirty="0"/>
              <a:t>etting set up (20 mins)</a:t>
            </a:r>
          </a:p>
          <a:p>
            <a:pPr marL="514350" indent="-514350">
              <a:buFont typeface="+mj-lt"/>
              <a:buAutoNum type="arabicPeriod"/>
            </a:pPr>
            <a:r>
              <a:rPr lang="en-GB" dirty="0"/>
              <a:t>Packages &amp; data (20 mins)</a:t>
            </a:r>
            <a:endParaRPr lang="en-SE" dirty="0"/>
          </a:p>
          <a:p>
            <a:pPr marL="514350" indent="-514350">
              <a:buFont typeface="+mj-lt"/>
              <a:buAutoNum type="arabicPeriod"/>
            </a:pPr>
            <a:endParaRPr lang="en-SE" dirty="0"/>
          </a:p>
          <a:p>
            <a:pPr marL="514350" indent="-514350">
              <a:buFont typeface="+mj-lt"/>
              <a:buAutoNum type="arabicPeriod"/>
            </a:pPr>
            <a:r>
              <a:rPr lang="en-GB" dirty="0"/>
              <a:t>S</a:t>
            </a:r>
            <a:r>
              <a:rPr lang="en-SE" dirty="0"/>
              <a:t>ummary statistics (5 mins)</a:t>
            </a:r>
          </a:p>
          <a:p>
            <a:pPr marL="514350" indent="-514350">
              <a:buFont typeface="+mj-lt"/>
              <a:buAutoNum type="arabicPeriod"/>
            </a:pPr>
            <a:r>
              <a:rPr lang="en-SE" dirty="0"/>
              <a:t>Basic Maps (25 mins)</a:t>
            </a:r>
          </a:p>
          <a:p>
            <a:pPr marL="514350" indent="-514350">
              <a:buFont typeface="+mj-lt"/>
              <a:buAutoNum type="arabicPeriod"/>
            </a:pPr>
            <a:r>
              <a:rPr lang="en-GB" dirty="0"/>
              <a:t>P</a:t>
            </a:r>
            <a:r>
              <a:rPr lang="en-SE" dirty="0"/>
              <a:t>ractice (15 mins)</a:t>
            </a:r>
          </a:p>
          <a:p>
            <a:pPr marL="514350" indent="-514350">
              <a:buFont typeface="+mj-lt"/>
              <a:buAutoNum type="arabicPeriod"/>
            </a:pPr>
            <a:endParaRPr lang="en-SE" dirty="0"/>
          </a:p>
          <a:p>
            <a:pPr marL="514350" indent="-514350">
              <a:buFont typeface="+mj-lt"/>
              <a:buAutoNum type="arabicPeriod"/>
            </a:pPr>
            <a:endParaRPr lang="en-SE" dirty="0"/>
          </a:p>
          <a:p>
            <a:pPr marL="514350" indent="-514350">
              <a:buFont typeface="+mj-lt"/>
              <a:buAutoNum type="arabicPeriod"/>
            </a:pPr>
            <a:endParaRPr lang="en-SE" dirty="0"/>
          </a:p>
          <a:p>
            <a:endParaRPr lang="en-SE" dirty="0"/>
          </a:p>
        </p:txBody>
      </p:sp>
      <p:pic>
        <p:nvPicPr>
          <p:cNvPr id="7" name="Content Placeholder 6" descr="A bird on a bird bath&#10;&#10;Description automatically generated">
            <a:extLst>
              <a:ext uri="{FF2B5EF4-FFF2-40B4-BE49-F238E27FC236}">
                <a16:creationId xmlns:a16="http://schemas.microsoft.com/office/drawing/2014/main" id="{A2F30651-BDE3-0B21-8A11-B5629BAA8276}"/>
              </a:ext>
            </a:extLst>
          </p:cNvPr>
          <p:cNvPicPr>
            <a:picLocks noGrp="1" noChangeAspect="1"/>
          </p:cNvPicPr>
          <p:nvPr>
            <p:ph sz="half" idx="2"/>
          </p:nvPr>
        </p:nvPicPr>
        <p:blipFill>
          <a:blip r:embed="rId3"/>
          <a:stretch>
            <a:fillRect/>
          </a:stretch>
        </p:blipFill>
        <p:spPr>
          <a:xfrm>
            <a:off x="6172200" y="2964974"/>
            <a:ext cx="5181600" cy="2072640"/>
          </a:xfrm>
        </p:spPr>
      </p:pic>
    </p:spTree>
    <p:extLst>
      <p:ext uri="{BB962C8B-B14F-4D97-AF65-F5344CB8AC3E}">
        <p14:creationId xmlns:p14="http://schemas.microsoft.com/office/powerpoint/2010/main" val="30823616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4C1AE-ABFB-CE33-35E9-80A1D9ED4282}"/>
              </a:ext>
            </a:extLst>
          </p:cNvPr>
          <p:cNvSpPr>
            <a:spLocks noGrp="1"/>
          </p:cNvSpPr>
          <p:nvPr>
            <p:ph type="title"/>
          </p:nvPr>
        </p:nvSpPr>
        <p:spPr/>
        <p:txBody>
          <a:bodyPr/>
          <a:lstStyle/>
          <a:p>
            <a:r>
              <a:rPr lang="en-GB" dirty="0"/>
              <a:t>D</a:t>
            </a:r>
            <a:r>
              <a:rPr lang="en-SE" dirty="0"/>
              <a:t>iscussion </a:t>
            </a:r>
          </a:p>
        </p:txBody>
      </p:sp>
      <p:sp>
        <p:nvSpPr>
          <p:cNvPr id="3" name="Content Placeholder 2">
            <a:extLst>
              <a:ext uri="{FF2B5EF4-FFF2-40B4-BE49-F238E27FC236}">
                <a16:creationId xmlns:a16="http://schemas.microsoft.com/office/drawing/2014/main" id="{FB718FE6-22B4-3C85-4180-2C4F82C7A8B5}"/>
              </a:ext>
            </a:extLst>
          </p:cNvPr>
          <p:cNvSpPr>
            <a:spLocks noGrp="1"/>
          </p:cNvSpPr>
          <p:nvPr>
            <p:ph sz="half" idx="1"/>
          </p:nvPr>
        </p:nvSpPr>
        <p:spPr/>
        <p:txBody>
          <a:bodyPr>
            <a:normAutofit fontScale="92500" lnSpcReduction="20000"/>
          </a:bodyPr>
          <a:lstStyle/>
          <a:p>
            <a:pPr marL="0" indent="0">
              <a:buNone/>
            </a:pPr>
            <a:r>
              <a:rPr lang="en-GB" dirty="0"/>
              <a:t>• Interpret empirical findings in light of the reviewed literature and theories.</a:t>
            </a:r>
            <a:br>
              <a:rPr lang="en-GB" dirty="0"/>
            </a:br>
            <a:r>
              <a:rPr lang="en-GB" dirty="0"/>
              <a:t>• Discuss policy implications and limitations.</a:t>
            </a:r>
            <a:br>
              <a:rPr lang="en-GB" dirty="0"/>
            </a:br>
            <a:r>
              <a:rPr lang="en-GB" dirty="0"/>
              <a:t>• Suggest areas for future research.</a:t>
            </a:r>
            <a:endParaRPr lang="en-SE" dirty="0"/>
          </a:p>
        </p:txBody>
      </p:sp>
      <p:sp>
        <p:nvSpPr>
          <p:cNvPr id="4" name="Content Placeholder 3">
            <a:extLst>
              <a:ext uri="{FF2B5EF4-FFF2-40B4-BE49-F238E27FC236}">
                <a16:creationId xmlns:a16="http://schemas.microsoft.com/office/drawing/2014/main" id="{4A2DB2AB-A7E0-6025-42FF-5FBFC344454A}"/>
              </a:ext>
            </a:extLst>
          </p:cNvPr>
          <p:cNvSpPr>
            <a:spLocks noGrp="1"/>
          </p:cNvSpPr>
          <p:nvPr>
            <p:ph sz="half" idx="2"/>
          </p:nvPr>
        </p:nvSpPr>
        <p:spPr/>
        <p:txBody>
          <a:bodyPr>
            <a:normAutofit fontScale="92500" lnSpcReduction="20000"/>
          </a:bodyPr>
          <a:lstStyle/>
          <a:p>
            <a:pPr marL="0" indent="0">
              <a:buNone/>
            </a:pPr>
            <a:r>
              <a:rPr lang="en-GB" dirty="0">
                <a:solidFill>
                  <a:schemeClr val="accent1">
                    <a:lumMod val="75000"/>
                  </a:schemeClr>
                </a:solidFill>
              </a:rPr>
              <a:t>The findings indicate that although there is some evidence of beta convergence, the overall reduction in regional disparities has been weak, and gaps existed already in 1900 between the North and South. The modest beta coefficient suggests that the faster growth in poorer southern regions has not been sufficient to close the gap with the North. This result aligns with historical accounts that emphasize structural disadvantages and policy failures in the South. </a:t>
            </a:r>
            <a:endParaRPr lang="en-SE" dirty="0">
              <a:solidFill>
                <a:schemeClr val="accent1">
                  <a:lumMod val="75000"/>
                </a:schemeClr>
              </a:solidFill>
            </a:endParaRPr>
          </a:p>
        </p:txBody>
      </p:sp>
    </p:spTree>
    <p:extLst>
      <p:ext uri="{BB962C8B-B14F-4D97-AF65-F5344CB8AC3E}">
        <p14:creationId xmlns:p14="http://schemas.microsoft.com/office/powerpoint/2010/main" val="19170248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27EB40-7509-C7D8-80F7-E87C0B0624AC}"/>
              </a:ext>
            </a:extLst>
          </p:cNvPr>
          <p:cNvSpPr>
            <a:spLocks noGrp="1"/>
          </p:cNvSpPr>
          <p:nvPr>
            <p:ph type="title"/>
          </p:nvPr>
        </p:nvSpPr>
        <p:spPr/>
        <p:txBody>
          <a:bodyPr/>
          <a:lstStyle/>
          <a:p>
            <a:r>
              <a:rPr lang="en-GB" dirty="0"/>
              <a:t>Conclusion</a:t>
            </a:r>
            <a:endParaRPr lang="en-SE" dirty="0"/>
          </a:p>
        </p:txBody>
      </p:sp>
      <p:sp>
        <p:nvSpPr>
          <p:cNvPr id="3" name="Content Placeholder 2">
            <a:extLst>
              <a:ext uri="{FF2B5EF4-FFF2-40B4-BE49-F238E27FC236}">
                <a16:creationId xmlns:a16="http://schemas.microsoft.com/office/drawing/2014/main" id="{12854019-62A1-1FDA-B3D8-282A74742FE1}"/>
              </a:ext>
            </a:extLst>
          </p:cNvPr>
          <p:cNvSpPr>
            <a:spLocks noGrp="1"/>
          </p:cNvSpPr>
          <p:nvPr>
            <p:ph sz="half" idx="1"/>
          </p:nvPr>
        </p:nvSpPr>
        <p:spPr/>
        <p:txBody>
          <a:bodyPr>
            <a:normAutofit fontScale="92500" lnSpcReduction="10000"/>
          </a:bodyPr>
          <a:lstStyle/>
          <a:p>
            <a:pPr marL="0" indent="0">
              <a:buNone/>
            </a:pPr>
            <a:r>
              <a:rPr lang="en-GB" dirty="0"/>
              <a:t>• Summarize the main findings and contributions of the paper.</a:t>
            </a:r>
            <a:br>
              <a:rPr lang="en-GB" dirty="0"/>
            </a:br>
            <a:r>
              <a:rPr lang="en-GB" dirty="0"/>
              <a:t>• Reflect on the implications for understanding Italy’s regional disparities.</a:t>
            </a:r>
            <a:endParaRPr lang="en-SE" dirty="0"/>
          </a:p>
        </p:txBody>
      </p:sp>
      <p:sp>
        <p:nvSpPr>
          <p:cNvPr id="4" name="Content Placeholder 3">
            <a:extLst>
              <a:ext uri="{FF2B5EF4-FFF2-40B4-BE49-F238E27FC236}">
                <a16:creationId xmlns:a16="http://schemas.microsoft.com/office/drawing/2014/main" id="{E2E83342-958F-8231-8A98-3351A68778A5}"/>
              </a:ext>
            </a:extLst>
          </p:cNvPr>
          <p:cNvSpPr>
            <a:spLocks noGrp="1"/>
          </p:cNvSpPr>
          <p:nvPr>
            <p:ph sz="half" idx="2"/>
          </p:nvPr>
        </p:nvSpPr>
        <p:spPr/>
        <p:txBody>
          <a:bodyPr>
            <a:normAutofit fontScale="92500" lnSpcReduction="10000"/>
          </a:bodyPr>
          <a:lstStyle/>
          <a:p>
            <a:pPr marL="0" indent="0">
              <a:buNone/>
            </a:pPr>
            <a:r>
              <a:rPr lang="en-GB" dirty="0">
                <a:solidFill>
                  <a:schemeClr val="accent1">
                    <a:lumMod val="75000"/>
                  </a:schemeClr>
                </a:solidFill>
              </a:rPr>
              <a:t>This paper has </a:t>
            </a:r>
            <a:r>
              <a:rPr lang="en-GB" dirty="0" err="1">
                <a:solidFill>
                  <a:schemeClr val="accent1">
                    <a:lumMod val="75000"/>
                  </a:schemeClr>
                </a:solidFill>
              </a:rPr>
              <a:t>analyzed</a:t>
            </a:r>
            <a:r>
              <a:rPr lang="en-GB" dirty="0">
                <a:solidFill>
                  <a:schemeClr val="accent1">
                    <a:lumMod val="75000"/>
                  </a:schemeClr>
                </a:solidFill>
              </a:rPr>
              <a:t> the evolution of the North–South divide in Italian regional development between 1900 and 2015. While the beta convergence analysis suggests that poorer regions in the South have grown at a slightly faster rate, the overall level of convergence remains limited. Structural factors, historical policy choices, and persistent institutional differences continue to contribute to the regional gap. </a:t>
            </a:r>
            <a:endParaRPr lang="en-SE" dirty="0">
              <a:solidFill>
                <a:schemeClr val="accent1">
                  <a:lumMod val="75000"/>
                </a:schemeClr>
              </a:solidFill>
            </a:endParaRPr>
          </a:p>
        </p:txBody>
      </p:sp>
    </p:spTree>
    <p:extLst>
      <p:ext uri="{BB962C8B-B14F-4D97-AF65-F5344CB8AC3E}">
        <p14:creationId xmlns:p14="http://schemas.microsoft.com/office/powerpoint/2010/main" val="40693600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38E5E7-21B3-B31F-2F97-97854D5A4E05}"/>
              </a:ext>
            </a:extLst>
          </p:cNvPr>
          <p:cNvSpPr>
            <a:spLocks noGrp="1"/>
          </p:cNvSpPr>
          <p:nvPr>
            <p:ph type="title"/>
          </p:nvPr>
        </p:nvSpPr>
        <p:spPr/>
        <p:txBody>
          <a:bodyPr/>
          <a:lstStyle/>
          <a:p>
            <a:r>
              <a:rPr lang="en-GB" dirty="0"/>
              <a:t>W</a:t>
            </a:r>
            <a:r>
              <a:rPr lang="en-SE" dirty="0"/>
              <a:t>hat can you do to stand out?</a:t>
            </a:r>
          </a:p>
        </p:txBody>
      </p:sp>
      <p:pic>
        <p:nvPicPr>
          <p:cNvPr id="6" name="Content Placeholder 5" descr="A map of europe with different colored countries/regions&#10;&#10;AI-generated content may be incorrect.">
            <a:extLst>
              <a:ext uri="{FF2B5EF4-FFF2-40B4-BE49-F238E27FC236}">
                <a16:creationId xmlns:a16="http://schemas.microsoft.com/office/drawing/2014/main" id="{0B6CBD34-C348-2B1B-2661-5E7F9B92AFC8}"/>
              </a:ext>
            </a:extLst>
          </p:cNvPr>
          <p:cNvPicPr>
            <a:picLocks noGrp="1" noChangeAspect="1"/>
          </p:cNvPicPr>
          <p:nvPr>
            <p:ph sz="half" idx="1"/>
          </p:nvPr>
        </p:nvPicPr>
        <p:blipFill>
          <a:blip r:embed="rId2"/>
          <a:stretch>
            <a:fillRect/>
          </a:stretch>
        </p:blipFill>
        <p:spPr>
          <a:xfrm>
            <a:off x="1087368" y="1825625"/>
            <a:ext cx="4683263" cy="4351338"/>
          </a:xfrm>
        </p:spPr>
      </p:pic>
      <p:sp>
        <p:nvSpPr>
          <p:cNvPr id="4" name="Content Placeholder 3">
            <a:extLst>
              <a:ext uri="{FF2B5EF4-FFF2-40B4-BE49-F238E27FC236}">
                <a16:creationId xmlns:a16="http://schemas.microsoft.com/office/drawing/2014/main" id="{F5ADE111-468D-6C60-E052-CD2D68C8E87D}"/>
              </a:ext>
            </a:extLst>
          </p:cNvPr>
          <p:cNvSpPr>
            <a:spLocks noGrp="1"/>
          </p:cNvSpPr>
          <p:nvPr>
            <p:ph sz="half" idx="2"/>
          </p:nvPr>
        </p:nvSpPr>
        <p:spPr/>
        <p:txBody>
          <a:bodyPr/>
          <a:lstStyle/>
          <a:p>
            <a:r>
              <a:rPr lang="en-GB" dirty="0"/>
              <a:t>U</a:t>
            </a:r>
            <a:r>
              <a:rPr lang="en-SE" dirty="0"/>
              <a:t>se the additional data </a:t>
            </a:r>
          </a:p>
          <a:p>
            <a:pPr lvl="1"/>
            <a:r>
              <a:rPr lang="en-GB" dirty="0"/>
              <a:t>F</a:t>
            </a:r>
            <a:r>
              <a:rPr lang="en-SE" dirty="0"/>
              <a:t>ind it on the course website</a:t>
            </a:r>
          </a:p>
          <a:p>
            <a:pPr lvl="1"/>
            <a:r>
              <a:rPr lang="en-SE" dirty="0"/>
              <a:t>DOSE database</a:t>
            </a:r>
          </a:p>
          <a:p>
            <a:pPr lvl="1"/>
            <a:r>
              <a:rPr lang="en-SE" dirty="0"/>
              <a:t>Eurostat</a:t>
            </a:r>
          </a:p>
          <a:p>
            <a:r>
              <a:rPr lang="en-GB" dirty="0"/>
              <a:t>B</a:t>
            </a:r>
            <a:r>
              <a:rPr lang="en-SE" dirty="0"/>
              <a:t>oth have data on outcomes today, not as much historical data</a:t>
            </a:r>
          </a:p>
          <a:p>
            <a:r>
              <a:rPr lang="en-SE" dirty="0"/>
              <a:t>I’ve formatted this into Stata format for you</a:t>
            </a:r>
          </a:p>
        </p:txBody>
      </p:sp>
    </p:spTree>
    <p:extLst>
      <p:ext uri="{BB962C8B-B14F-4D97-AF65-F5344CB8AC3E}">
        <p14:creationId xmlns:p14="http://schemas.microsoft.com/office/powerpoint/2010/main" val="1546931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24E3A9-7526-E462-36F3-7C92E8639FD5}"/>
              </a:ext>
            </a:extLst>
          </p:cNvPr>
          <p:cNvSpPr>
            <a:spLocks noGrp="1"/>
          </p:cNvSpPr>
          <p:nvPr>
            <p:ph type="title"/>
          </p:nvPr>
        </p:nvSpPr>
        <p:spPr/>
        <p:txBody>
          <a:bodyPr/>
          <a:lstStyle/>
          <a:p>
            <a:r>
              <a:rPr lang="en-GB" dirty="0"/>
              <a:t>G</a:t>
            </a:r>
            <a:r>
              <a:rPr lang="en-SE" dirty="0"/>
              <a:t>etting set up</a:t>
            </a:r>
          </a:p>
        </p:txBody>
      </p:sp>
      <p:pic>
        <p:nvPicPr>
          <p:cNvPr id="6" name="Content Placeholder 5" descr="A screenshot of a computer&#10;&#10;AI-generated content may be incorrect.">
            <a:extLst>
              <a:ext uri="{FF2B5EF4-FFF2-40B4-BE49-F238E27FC236}">
                <a16:creationId xmlns:a16="http://schemas.microsoft.com/office/drawing/2014/main" id="{37F6A9D4-1AA0-211D-9C58-8FF270E989DF}"/>
              </a:ext>
            </a:extLst>
          </p:cNvPr>
          <p:cNvPicPr>
            <a:picLocks noGrp="1" noChangeAspect="1"/>
          </p:cNvPicPr>
          <p:nvPr>
            <p:ph sz="half" idx="1"/>
          </p:nvPr>
        </p:nvPicPr>
        <p:blipFill>
          <a:blip r:embed="rId3"/>
          <a:stretch>
            <a:fillRect/>
          </a:stretch>
        </p:blipFill>
        <p:spPr>
          <a:xfrm>
            <a:off x="838200" y="1876256"/>
            <a:ext cx="5181600" cy="4250076"/>
          </a:xfrm>
        </p:spPr>
      </p:pic>
      <p:sp>
        <p:nvSpPr>
          <p:cNvPr id="4" name="Content Placeholder 3">
            <a:extLst>
              <a:ext uri="{FF2B5EF4-FFF2-40B4-BE49-F238E27FC236}">
                <a16:creationId xmlns:a16="http://schemas.microsoft.com/office/drawing/2014/main" id="{CAC8EE20-AA0C-465F-8E3C-3042752F22EE}"/>
              </a:ext>
            </a:extLst>
          </p:cNvPr>
          <p:cNvSpPr>
            <a:spLocks noGrp="1"/>
          </p:cNvSpPr>
          <p:nvPr>
            <p:ph sz="half" idx="2"/>
          </p:nvPr>
        </p:nvSpPr>
        <p:spPr/>
        <p:txBody>
          <a:bodyPr/>
          <a:lstStyle/>
          <a:p>
            <a:r>
              <a:rPr lang="en-GB" dirty="0"/>
              <a:t>I</a:t>
            </a:r>
            <a:r>
              <a:rPr lang="en-SE" dirty="0"/>
              <a:t>nstalling Stata</a:t>
            </a:r>
          </a:p>
        </p:txBody>
      </p:sp>
    </p:spTree>
    <p:extLst>
      <p:ext uri="{BB962C8B-B14F-4D97-AF65-F5344CB8AC3E}">
        <p14:creationId xmlns:p14="http://schemas.microsoft.com/office/powerpoint/2010/main" val="30362320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414E2E-86E6-4940-9990-36DABF7F2885}"/>
              </a:ext>
            </a:extLst>
          </p:cNvPr>
          <p:cNvSpPr>
            <a:spLocks noGrp="1"/>
          </p:cNvSpPr>
          <p:nvPr>
            <p:ph type="title"/>
          </p:nvPr>
        </p:nvSpPr>
        <p:spPr/>
        <p:txBody>
          <a:bodyPr/>
          <a:lstStyle/>
          <a:p>
            <a:r>
              <a:rPr lang="en-GB" dirty="0"/>
              <a:t>G</a:t>
            </a:r>
            <a:r>
              <a:rPr lang="en-SE" dirty="0"/>
              <a:t>etting set up</a:t>
            </a:r>
          </a:p>
        </p:txBody>
      </p:sp>
      <p:pic>
        <p:nvPicPr>
          <p:cNvPr id="6" name="Content Placeholder 5">
            <a:extLst>
              <a:ext uri="{FF2B5EF4-FFF2-40B4-BE49-F238E27FC236}">
                <a16:creationId xmlns:a16="http://schemas.microsoft.com/office/drawing/2014/main" id="{1A174387-1FCF-6958-31DA-06ECC2EC09E2}"/>
              </a:ext>
            </a:extLst>
          </p:cNvPr>
          <p:cNvPicPr>
            <a:picLocks noGrp="1" noChangeAspect="1"/>
          </p:cNvPicPr>
          <p:nvPr>
            <p:ph sz="half" idx="1"/>
          </p:nvPr>
        </p:nvPicPr>
        <p:blipFill>
          <a:blip r:embed="rId3"/>
          <a:stretch>
            <a:fillRect/>
          </a:stretch>
        </p:blipFill>
        <p:spPr>
          <a:xfrm>
            <a:off x="996950" y="2674144"/>
            <a:ext cx="4864100" cy="2654300"/>
          </a:xfrm>
        </p:spPr>
      </p:pic>
      <p:sp>
        <p:nvSpPr>
          <p:cNvPr id="4" name="Content Placeholder 3">
            <a:extLst>
              <a:ext uri="{FF2B5EF4-FFF2-40B4-BE49-F238E27FC236}">
                <a16:creationId xmlns:a16="http://schemas.microsoft.com/office/drawing/2014/main" id="{A6FFAF9F-D279-9E6A-3BA9-84502AB3D603}"/>
              </a:ext>
            </a:extLst>
          </p:cNvPr>
          <p:cNvSpPr>
            <a:spLocks noGrp="1"/>
          </p:cNvSpPr>
          <p:nvPr>
            <p:ph sz="half" idx="2"/>
          </p:nvPr>
        </p:nvSpPr>
        <p:spPr/>
        <p:txBody>
          <a:bodyPr/>
          <a:lstStyle/>
          <a:p>
            <a:r>
              <a:rPr lang="en-GB" dirty="0"/>
              <a:t>D</a:t>
            </a:r>
            <a:r>
              <a:rPr lang="en-SE" dirty="0"/>
              <a:t>ownloading lab 1 files</a:t>
            </a:r>
          </a:p>
        </p:txBody>
      </p:sp>
    </p:spTree>
    <p:extLst>
      <p:ext uri="{BB962C8B-B14F-4D97-AF65-F5344CB8AC3E}">
        <p14:creationId xmlns:p14="http://schemas.microsoft.com/office/powerpoint/2010/main" val="12529318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65A44F-741E-DC4B-6A21-DA330DA8B1FD}"/>
              </a:ext>
            </a:extLst>
          </p:cNvPr>
          <p:cNvSpPr>
            <a:spLocks noGrp="1"/>
          </p:cNvSpPr>
          <p:nvPr>
            <p:ph type="title"/>
          </p:nvPr>
        </p:nvSpPr>
        <p:spPr/>
        <p:txBody>
          <a:bodyPr/>
          <a:lstStyle/>
          <a:p>
            <a:r>
              <a:rPr lang="en-GB" dirty="0"/>
              <a:t>G</a:t>
            </a:r>
            <a:r>
              <a:rPr lang="en-SE" dirty="0"/>
              <a:t>etting set up</a:t>
            </a:r>
          </a:p>
        </p:txBody>
      </p:sp>
      <p:pic>
        <p:nvPicPr>
          <p:cNvPr id="6" name="Content Placeholder 5" descr="A screenshot of a computer program&#10;&#10;AI-generated content may be incorrect.">
            <a:extLst>
              <a:ext uri="{FF2B5EF4-FFF2-40B4-BE49-F238E27FC236}">
                <a16:creationId xmlns:a16="http://schemas.microsoft.com/office/drawing/2014/main" id="{898B787E-D8C0-6B70-631B-FD0806678BA7}"/>
              </a:ext>
            </a:extLst>
          </p:cNvPr>
          <p:cNvPicPr>
            <a:picLocks noGrp="1" noChangeAspect="1"/>
          </p:cNvPicPr>
          <p:nvPr>
            <p:ph sz="half" idx="1"/>
          </p:nvPr>
        </p:nvPicPr>
        <p:blipFill>
          <a:blip r:embed="rId3"/>
          <a:stretch>
            <a:fillRect/>
          </a:stretch>
        </p:blipFill>
        <p:spPr>
          <a:xfrm>
            <a:off x="1092376" y="1825625"/>
            <a:ext cx="4673248" cy="4351338"/>
          </a:xfrm>
        </p:spPr>
      </p:pic>
      <p:sp>
        <p:nvSpPr>
          <p:cNvPr id="4" name="Content Placeholder 3">
            <a:extLst>
              <a:ext uri="{FF2B5EF4-FFF2-40B4-BE49-F238E27FC236}">
                <a16:creationId xmlns:a16="http://schemas.microsoft.com/office/drawing/2014/main" id="{2F143C0A-A2F3-7566-CE12-A217B4E9E6E5}"/>
              </a:ext>
            </a:extLst>
          </p:cNvPr>
          <p:cNvSpPr>
            <a:spLocks noGrp="1"/>
          </p:cNvSpPr>
          <p:nvPr>
            <p:ph sz="half" idx="2"/>
          </p:nvPr>
        </p:nvSpPr>
        <p:spPr/>
        <p:txBody>
          <a:bodyPr/>
          <a:lstStyle/>
          <a:p>
            <a:r>
              <a:rPr lang="en-GB" dirty="0"/>
              <a:t>S</a:t>
            </a:r>
            <a:r>
              <a:rPr lang="en-SE" dirty="0"/>
              <a:t>etting a working directory</a:t>
            </a:r>
          </a:p>
          <a:p>
            <a:r>
              <a:rPr lang="en-GB" dirty="0"/>
              <a:t>U</a:t>
            </a:r>
            <a:r>
              <a:rPr lang="en-SE" dirty="0"/>
              <a:t>se ”regional_dataset.dta”, clear</a:t>
            </a:r>
          </a:p>
          <a:p>
            <a:endParaRPr lang="en-SE"/>
          </a:p>
          <a:p>
            <a:pPr marL="0" indent="0">
              <a:buNone/>
            </a:pPr>
            <a:endParaRPr lang="en-SE" dirty="0"/>
          </a:p>
        </p:txBody>
      </p:sp>
    </p:spTree>
    <p:extLst>
      <p:ext uri="{BB962C8B-B14F-4D97-AF65-F5344CB8AC3E}">
        <p14:creationId xmlns:p14="http://schemas.microsoft.com/office/powerpoint/2010/main" val="41602785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18FE48-E2A7-A85C-71CC-D5751A190A7B}"/>
              </a:ext>
            </a:extLst>
          </p:cNvPr>
          <p:cNvSpPr>
            <a:spLocks noGrp="1"/>
          </p:cNvSpPr>
          <p:nvPr>
            <p:ph type="title"/>
          </p:nvPr>
        </p:nvSpPr>
        <p:spPr/>
        <p:txBody>
          <a:bodyPr/>
          <a:lstStyle/>
          <a:p>
            <a:r>
              <a:rPr lang="en-GB" dirty="0"/>
              <a:t>E</a:t>
            </a:r>
            <a:r>
              <a:rPr lang="en-SE" dirty="0"/>
              <a:t>xercises</a:t>
            </a:r>
          </a:p>
        </p:txBody>
      </p:sp>
      <p:sp>
        <p:nvSpPr>
          <p:cNvPr id="5" name="Content Placeholder 4">
            <a:extLst>
              <a:ext uri="{FF2B5EF4-FFF2-40B4-BE49-F238E27FC236}">
                <a16:creationId xmlns:a16="http://schemas.microsoft.com/office/drawing/2014/main" id="{571209FA-B183-B0A4-8889-429FCD002CAC}"/>
              </a:ext>
            </a:extLst>
          </p:cNvPr>
          <p:cNvSpPr>
            <a:spLocks noGrp="1"/>
          </p:cNvSpPr>
          <p:nvPr>
            <p:ph idx="1"/>
          </p:nvPr>
        </p:nvSpPr>
        <p:spPr/>
        <p:txBody>
          <a:bodyPr>
            <a:normAutofit fontScale="92500"/>
          </a:bodyPr>
          <a:lstStyle/>
          <a:p>
            <a:pPr marL="514350" indent="-514350">
              <a:buFont typeface="+mj-lt"/>
              <a:buAutoNum type="arabicPeriod"/>
            </a:pPr>
            <a:r>
              <a:rPr lang="en-GB" dirty="0"/>
              <a:t>Map of GDP per capita in Sweden and the United Kingdom in 1990</a:t>
            </a:r>
          </a:p>
          <a:p>
            <a:pPr marL="514350" indent="-514350">
              <a:buFont typeface="+mj-lt"/>
              <a:buAutoNum type="arabicPeriod"/>
            </a:pPr>
            <a:r>
              <a:rPr lang="en-GB" dirty="0"/>
              <a:t>Map of share of employment in industry in 2010 across the whole dataset</a:t>
            </a:r>
          </a:p>
          <a:p>
            <a:pPr marL="514350" indent="-514350">
              <a:buFont typeface="+mj-lt"/>
              <a:buAutoNum type="arabicPeriod"/>
            </a:pPr>
            <a:r>
              <a:rPr lang="en-GB" dirty="0"/>
              <a:t>Map of share of employment in services in 1950 in Scandinavia</a:t>
            </a:r>
          </a:p>
          <a:p>
            <a:pPr marL="514350" indent="-514350">
              <a:buFont typeface="+mj-lt"/>
              <a:buAutoNum type="arabicPeriod"/>
            </a:pPr>
            <a:r>
              <a:rPr lang="en-GB" dirty="0"/>
              <a:t>Scatterplot of GDP per capita in 1990 dollars on the x-axis and share of employment in services on the y-axis for the year 2015. Make the colour of the points on the scatter plot show what country it is.</a:t>
            </a:r>
          </a:p>
          <a:p>
            <a:pPr marL="514350" indent="-514350">
              <a:buFont typeface="+mj-lt"/>
              <a:buAutoNum type="arabicPeriod"/>
            </a:pPr>
            <a:r>
              <a:rPr lang="en-GB" dirty="0"/>
              <a:t>Make a table of the mean GDP per capita by country in 2000. Export it with the Outreg2 command.</a:t>
            </a:r>
            <a:br>
              <a:rPr lang="en-GB" dirty="0"/>
            </a:br>
            <a:endParaRPr lang="en-GB" dirty="0"/>
          </a:p>
          <a:p>
            <a:endParaRPr lang="en-SE" dirty="0"/>
          </a:p>
        </p:txBody>
      </p:sp>
    </p:spTree>
    <p:extLst>
      <p:ext uri="{BB962C8B-B14F-4D97-AF65-F5344CB8AC3E}">
        <p14:creationId xmlns:p14="http://schemas.microsoft.com/office/powerpoint/2010/main" val="7669966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4630E7-25EE-96C8-9A24-C061E5B2BBD5}"/>
              </a:ext>
            </a:extLst>
          </p:cNvPr>
          <p:cNvSpPr>
            <a:spLocks noGrp="1"/>
          </p:cNvSpPr>
          <p:nvPr>
            <p:ph type="title"/>
          </p:nvPr>
        </p:nvSpPr>
        <p:spPr/>
        <p:txBody>
          <a:bodyPr/>
          <a:lstStyle/>
          <a:p>
            <a:r>
              <a:rPr lang="en-GB" dirty="0"/>
              <a:t>D</a:t>
            </a:r>
            <a:r>
              <a:rPr lang="en-SE" dirty="0"/>
              <a:t>on’t worry about keeping up:</a:t>
            </a:r>
          </a:p>
        </p:txBody>
      </p:sp>
      <p:pic>
        <p:nvPicPr>
          <p:cNvPr id="5" name="Content Placeholder 4">
            <a:extLst>
              <a:ext uri="{FF2B5EF4-FFF2-40B4-BE49-F238E27FC236}">
                <a16:creationId xmlns:a16="http://schemas.microsoft.com/office/drawing/2014/main" id="{C4413BC6-FE6F-E267-127D-5A705FDD2182}"/>
              </a:ext>
            </a:extLst>
          </p:cNvPr>
          <p:cNvPicPr>
            <a:picLocks noGrp="1" noChangeAspect="1"/>
          </p:cNvPicPr>
          <p:nvPr>
            <p:ph sz="half" idx="1"/>
          </p:nvPr>
        </p:nvPicPr>
        <p:blipFill>
          <a:blip r:embed="rId3"/>
          <a:stretch>
            <a:fillRect/>
          </a:stretch>
        </p:blipFill>
        <p:spPr>
          <a:xfrm>
            <a:off x="1287117" y="1690688"/>
            <a:ext cx="9617765" cy="4842458"/>
          </a:xfrm>
          <a:prstGeom prst="rect">
            <a:avLst/>
          </a:prstGeom>
        </p:spPr>
      </p:pic>
    </p:spTree>
    <p:extLst>
      <p:ext uri="{BB962C8B-B14F-4D97-AF65-F5344CB8AC3E}">
        <p14:creationId xmlns:p14="http://schemas.microsoft.com/office/powerpoint/2010/main" val="7798021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7B8F50-D819-C357-7516-DC29240127FA}"/>
              </a:ext>
            </a:extLst>
          </p:cNvPr>
          <p:cNvSpPr>
            <a:spLocks noGrp="1"/>
          </p:cNvSpPr>
          <p:nvPr>
            <p:ph type="title"/>
          </p:nvPr>
        </p:nvSpPr>
        <p:spPr/>
        <p:txBody>
          <a:bodyPr/>
          <a:lstStyle/>
          <a:p>
            <a:r>
              <a:rPr lang="en-GB" dirty="0"/>
              <a:t>L</a:t>
            </a:r>
            <a:r>
              <a:rPr lang="en-SE" dirty="0"/>
              <a:t>ab paper</a:t>
            </a:r>
          </a:p>
        </p:txBody>
      </p:sp>
      <p:sp>
        <p:nvSpPr>
          <p:cNvPr id="3" name="Content Placeholder 2">
            <a:extLst>
              <a:ext uri="{FF2B5EF4-FFF2-40B4-BE49-F238E27FC236}">
                <a16:creationId xmlns:a16="http://schemas.microsoft.com/office/drawing/2014/main" id="{2BB85B4C-B0ED-071B-C028-1972B13E4942}"/>
              </a:ext>
            </a:extLst>
          </p:cNvPr>
          <p:cNvSpPr>
            <a:spLocks noGrp="1"/>
          </p:cNvSpPr>
          <p:nvPr>
            <p:ph sz="half" idx="1"/>
          </p:nvPr>
        </p:nvSpPr>
        <p:spPr/>
        <p:txBody>
          <a:bodyPr/>
          <a:lstStyle/>
          <a:p>
            <a:r>
              <a:rPr lang="en-GB" dirty="0"/>
              <a:t>P</a:t>
            </a:r>
            <a:r>
              <a:rPr lang="en-SE" dirty="0"/>
              <a:t>resentation</a:t>
            </a:r>
          </a:p>
          <a:p>
            <a:pPr lvl="1"/>
            <a:r>
              <a:rPr lang="en-GB" dirty="0"/>
              <a:t>T</a:t>
            </a:r>
            <a:r>
              <a:rPr lang="en-SE" dirty="0"/>
              <a:t>o get feedback on your work</a:t>
            </a:r>
          </a:p>
          <a:p>
            <a:pPr lvl="1"/>
            <a:r>
              <a:rPr lang="en-GB" b="1" dirty="0"/>
              <a:t>M</a:t>
            </a:r>
            <a:r>
              <a:rPr lang="en-SE" b="1" dirty="0"/>
              <a:t>arch 14th</a:t>
            </a:r>
          </a:p>
          <a:p>
            <a:r>
              <a:rPr lang="en-GB" dirty="0"/>
              <a:t>P</a:t>
            </a:r>
            <a:r>
              <a:rPr lang="en-SE" dirty="0"/>
              <a:t>aper</a:t>
            </a:r>
          </a:p>
          <a:p>
            <a:pPr lvl="1"/>
            <a:r>
              <a:rPr lang="en-GB" dirty="0"/>
              <a:t>F</a:t>
            </a:r>
            <a:r>
              <a:rPr lang="en-SE" dirty="0"/>
              <a:t>inal hand in for both report and Stata code</a:t>
            </a:r>
          </a:p>
          <a:p>
            <a:pPr lvl="1"/>
            <a:r>
              <a:rPr lang="en-GB" b="1" dirty="0"/>
              <a:t>M</a:t>
            </a:r>
            <a:r>
              <a:rPr lang="en-SE" b="1" dirty="0"/>
              <a:t>arch 21st</a:t>
            </a:r>
          </a:p>
          <a:p>
            <a:endParaRPr lang="en-SE" dirty="0"/>
          </a:p>
        </p:txBody>
      </p:sp>
      <p:pic>
        <p:nvPicPr>
          <p:cNvPr id="6" name="Content Placeholder 5">
            <a:extLst>
              <a:ext uri="{FF2B5EF4-FFF2-40B4-BE49-F238E27FC236}">
                <a16:creationId xmlns:a16="http://schemas.microsoft.com/office/drawing/2014/main" id="{5B06FFA4-6281-06C4-0580-CDC952A4EA22}"/>
              </a:ext>
            </a:extLst>
          </p:cNvPr>
          <p:cNvPicPr>
            <a:picLocks noGrp="1" noChangeAspect="1"/>
          </p:cNvPicPr>
          <p:nvPr>
            <p:ph sz="half" idx="2"/>
          </p:nvPr>
        </p:nvPicPr>
        <p:blipFill>
          <a:blip r:embed="rId3"/>
          <a:stretch>
            <a:fillRect/>
          </a:stretch>
        </p:blipFill>
        <p:spPr>
          <a:xfrm>
            <a:off x="6172200" y="2274094"/>
            <a:ext cx="5181600" cy="3454400"/>
          </a:xfrm>
          <a:prstGeom prst="rect">
            <a:avLst/>
          </a:prstGeom>
        </p:spPr>
      </p:pic>
    </p:spTree>
    <p:extLst>
      <p:ext uri="{BB962C8B-B14F-4D97-AF65-F5344CB8AC3E}">
        <p14:creationId xmlns:p14="http://schemas.microsoft.com/office/powerpoint/2010/main" val="35659704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6E0BDA-B8E5-BB8F-45D0-B7C6715AF77F}"/>
              </a:ext>
            </a:extLst>
          </p:cNvPr>
          <p:cNvSpPr>
            <a:spLocks noGrp="1"/>
          </p:cNvSpPr>
          <p:nvPr>
            <p:ph type="title"/>
          </p:nvPr>
        </p:nvSpPr>
        <p:spPr/>
        <p:txBody>
          <a:bodyPr/>
          <a:lstStyle/>
          <a:p>
            <a:r>
              <a:rPr lang="en-GB" dirty="0"/>
              <a:t>L</a:t>
            </a:r>
            <a:r>
              <a:rPr lang="en-SE" dirty="0"/>
              <a:t>ab paper components</a:t>
            </a:r>
          </a:p>
        </p:txBody>
      </p:sp>
      <p:sp>
        <p:nvSpPr>
          <p:cNvPr id="3" name="Content Placeholder 2">
            <a:extLst>
              <a:ext uri="{FF2B5EF4-FFF2-40B4-BE49-F238E27FC236}">
                <a16:creationId xmlns:a16="http://schemas.microsoft.com/office/drawing/2014/main" id="{9A6078A9-1E35-4148-7E44-9B75B79A47F9}"/>
              </a:ext>
            </a:extLst>
          </p:cNvPr>
          <p:cNvSpPr>
            <a:spLocks noGrp="1"/>
          </p:cNvSpPr>
          <p:nvPr>
            <p:ph sz="half" idx="1"/>
          </p:nvPr>
        </p:nvSpPr>
        <p:spPr/>
        <p:txBody>
          <a:bodyPr/>
          <a:lstStyle/>
          <a:p>
            <a:r>
              <a:rPr lang="en-GB" dirty="0"/>
              <a:t>T</a:t>
            </a:r>
            <a:r>
              <a:rPr lang="en-SE" dirty="0"/>
              <a:t>itle</a:t>
            </a:r>
          </a:p>
          <a:p>
            <a:r>
              <a:rPr lang="en-GB" dirty="0"/>
              <a:t>I</a:t>
            </a:r>
            <a:r>
              <a:rPr lang="en-SE" dirty="0"/>
              <a:t>ntroduction</a:t>
            </a:r>
          </a:p>
          <a:p>
            <a:r>
              <a:rPr lang="en-GB" dirty="0"/>
              <a:t>L</a:t>
            </a:r>
            <a:r>
              <a:rPr lang="en-SE" dirty="0"/>
              <a:t>iterature review / theoretical background</a:t>
            </a:r>
          </a:p>
          <a:p>
            <a:r>
              <a:rPr lang="en-GB" dirty="0"/>
              <a:t>D</a:t>
            </a:r>
            <a:r>
              <a:rPr lang="en-SE" dirty="0"/>
              <a:t>ata and methods</a:t>
            </a:r>
          </a:p>
          <a:p>
            <a:r>
              <a:rPr lang="en-GB" dirty="0"/>
              <a:t>A</a:t>
            </a:r>
            <a:r>
              <a:rPr lang="en-SE" dirty="0"/>
              <a:t>nalysis and discussion </a:t>
            </a:r>
          </a:p>
          <a:p>
            <a:r>
              <a:rPr lang="en-GB" dirty="0"/>
              <a:t>C</a:t>
            </a:r>
            <a:r>
              <a:rPr lang="en-SE" dirty="0"/>
              <a:t>onclusion</a:t>
            </a:r>
          </a:p>
        </p:txBody>
      </p:sp>
      <p:pic>
        <p:nvPicPr>
          <p:cNvPr id="6" name="Content Placeholder 5">
            <a:extLst>
              <a:ext uri="{FF2B5EF4-FFF2-40B4-BE49-F238E27FC236}">
                <a16:creationId xmlns:a16="http://schemas.microsoft.com/office/drawing/2014/main" id="{A0DED316-B89F-5DF0-326E-67B0201A7796}"/>
              </a:ext>
            </a:extLst>
          </p:cNvPr>
          <p:cNvPicPr>
            <a:picLocks noGrp="1" noChangeAspect="1"/>
          </p:cNvPicPr>
          <p:nvPr>
            <p:ph sz="half" idx="2"/>
          </p:nvPr>
        </p:nvPicPr>
        <p:blipFill>
          <a:blip r:embed="rId3"/>
          <a:stretch>
            <a:fillRect/>
          </a:stretch>
        </p:blipFill>
        <p:spPr>
          <a:xfrm>
            <a:off x="6172200" y="2274094"/>
            <a:ext cx="5181600" cy="3454400"/>
          </a:xfrm>
          <a:prstGeom prst="rect">
            <a:avLst/>
          </a:prstGeom>
        </p:spPr>
      </p:pic>
    </p:spTree>
    <p:extLst>
      <p:ext uri="{BB962C8B-B14F-4D97-AF65-F5344CB8AC3E}">
        <p14:creationId xmlns:p14="http://schemas.microsoft.com/office/powerpoint/2010/main" val="4596179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8DC0B2-493B-74E2-C62E-51EF99F80EC3}"/>
              </a:ext>
            </a:extLst>
          </p:cNvPr>
          <p:cNvSpPr>
            <a:spLocks noGrp="1"/>
          </p:cNvSpPr>
          <p:nvPr>
            <p:ph type="title"/>
          </p:nvPr>
        </p:nvSpPr>
        <p:spPr/>
        <p:txBody>
          <a:bodyPr/>
          <a:lstStyle/>
          <a:p>
            <a:r>
              <a:rPr lang="en-GB" dirty="0"/>
              <a:t>L</a:t>
            </a:r>
            <a:r>
              <a:rPr lang="en-SE" dirty="0"/>
              <a:t>ab paper title</a:t>
            </a:r>
          </a:p>
        </p:txBody>
      </p:sp>
      <p:sp>
        <p:nvSpPr>
          <p:cNvPr id="3" name="Content Placeholder 2">
            <a:extLst>
              <a:ext uri="{FF2B5EF4-FFF2-40B4-BE49-F238E27FC236}">
                <a16:creationId xmlns:a16="http://schemas.microsoft.com/office/drawing/2014/main" id="{361E8561-33E5-4DD1-5749-9627E8B028D3}"/>
              </a:ext>
            </a:extLst>
          </p:cNvPr>
          <p:cNvSpPr>
            <a:spLocks noGrp="1"/>
          </p:cNvSpPr>
          <p:nvPr>
            <p:ph sz="half" idx="1"/>
          </p:nvPr>
        </p:nvSpPr>
        <p:spPr/>
        <p:txBody>
          <a:bodyPr/>
          <a:lstStyle/>
          <a:p>
            <a:pPr marL="0" indent="0">
              <a:buNone/>
            </a:pPr>
            <a:r>
              <a:rPr lang="en-GB" dirty="0"/>
              <a:t>• Clearly state the topic, region, and period.</a:t>
            </a:r>
            <a:br>
              <a:rPr lang="en-GB" dirty="0"/>
            </a:br>
            <a:r>
              <a:rPr lang="en-GB" dirty="0"/>
              <a:t>• Signal the focus (e.g., convergence, structural change).</a:t>
            </a:r>
            <a:r>
              <a:rPr lang="en-SE" dirty="0"/>
              <a:t> </a:t>
            </a:r>
          </a:p>
        </p:txBody>
      </p:sp>
      <p:sp>
        <p:nvSpPr>
          <p:cNvPr id="4" name="Content Placeholder 3">
            <a:extLst>
              <a:ext uri="{FF2B5EF4-FFF2-40B4-BE49-F238E27FC236}">
                <a16:creationId xmlns:a16="http://schemas.microsoft.com/office/drawing/2014/main" id="{015C320C-A98D-CF15-C63B-AAC3667D7E32}"/>
              </a:ext>
            </a:extLst>
          </p:cNvPr>
          <p:cNvSpPr>
            <a:spLocks noGrp="1"/>
          </p:cNvSpPr>
          <p:nvPr>
            <p:ph sz="half" idx="2"/>
          </p:nvPr>
        </p:nvSpPr>
        <p:spPr/>
        <p:txBody>
          <a:bodyPr/>
          <a:lstStyle/>
          <a:p>
            <a:r>
              <a:rPr lang="en-GB" dirty="0">
                <a:solidFill>
                  <a:schemeClr val="accent1">
                    <a:lumMod val="75000"/>
                  </a:schemeClr>
                </a:solidFill>
              </a:rPr>
              <a:t>Bridging the Gap? An Analysis of the North–South Divide in Italian Regional Development, 1900–2015</a:t>
            </a:r>
            <a:endParaRPr lang="en-SE" dirty="0">
              <a:solidFill>
                <a:schemeClr val="accent1">
                  <a:lumMod val="75000"/>
                </a:schemeClr>
              </a:solidFill>
            </a:endParaRPr>
          </a:p>
        </p:txBody>
      </p:sp>
    </p:spTree>
    <p:extLst>
      <p:ext uri="{BB962C8B-B14F-4D97-AF65-F5344CB8AC3E}">
        <p14:creationId xmlns:p14="http://schemas.microsoft.com/office/powerpoint/2010/main" val="42511426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B87919-B0EA-7A80-A104-CCB40955E147}"/>
              </a:ext>
            </a:extLst>
          </p:cNvPr>
          <p:cNvSpPr>
            <a:spLocks noGrp="1"/>
          </p:cNvSpPr>
          <p:nvPr>
            <p:ph type="title"/>
          </p:nvPr>
        </p:nvSpPr>
        <p:spPr/>
        <p:txBody>
          <a:bodyPr/>
          <a:lstStyle/>
          <a:p>
            <a:r>
              <a:rPr lang="en-GB" dirty="0"/>
              <a:t>L</a:t>
            </a:r>
            <a:r>
              <a:rPr lang="en-SE" dirty="0"/>
              <a:t>ab paper introduction</a:t>
            </a:r>
          </a:p>
        </p:txBody>
      </p:sp>
      <p:sp>
        <p:nvSpPr>
          <p:cNvPr id="4" name="Content Placeholder 3">
            <a:extLst>
              <a:ext uri="{FF2B5EF4-FFF2-40B4-BE49-F238E27FC236}">
                <a16:creationId xmlns:a16="http://schemas.microsoft.com/office/drawing/2014/main" id="{6EABB6A8-5DCC-15B2-1FA5-AEA375AF3134}"/>
              </a:ext>
            </a:extLst>
          </p:cNvPr>
          <p:cNvSpPr>
            <a:spLocks noGrp="1"/>
          </p:cNvSpPr>
          <p:nvPr>
            <p:ph sz="half" idx="2"/>
          </p:nvPr>
        </p:nvSpPr>
        <p:spPr/>
        <p:txBody>
          <a:bodyPr>
            <a:normAutofit fontScale="77500" lnSpcReduction="20000"/>
          </a:bodyPr>
          <a:lstStyle/>
          <a:p>
            <a:pPr marL="0" indent="0">
              <a:buNone/>
            </a:pPr>
            <a:r>
              <a:rPr lang="en-GB" dirty="0">
                <a:solidFill>
                  <a:schemeClr val="accent1">
                    <a:lumMod val="75000"/>
                  </a:schemeClr>
                </a:solidFill>
              </a:rPr>
              <a:t>Italy is well known for its economic divide between the prosperous North and the lagging South. This paper examines regional GDP per capita trends from 1900 to 2015 using data from the Rosés-Wolf database. The goal is to assess whether poorer southern regions have experienced faster growth than their northern counterparts and to understand the structural factors that have contributed to this divide. The paper is organized as follows: first, a review of the literature on Italy’s North–South divide; second, a description of the data and methods; third, an analysis of convergence patterns; and finally, a discussion of the findings.</a:t>
            </a:r>
            <a:endParaRPr lang="en-SE" dirty="0">
              <a:solidFill>
                <a:schemeClr val="accent1">
                  <a:lumMod val="75000"/>
                </a:schemeClr>
              </a:solidFill>
            </a:endParaRPr>
          </a:p>
        </p:txBody>
      </p:sp>
      <p:sp>
        <p:nvSpPr>
          <p:cNvPr id="16" name="Content Placeholder 15">
            <a:extLst>
              <a:ext uri="{FF2B5EF4-FFF2-40B4-BE49-F238E27FC236}">
                <a16:creationId xmlns:a16="http://schemas.microsoft.com/office/drawing/2014/main" id="{76F4257E-7371-1A2E-36EA-31B5E7120D4D}"/>
              </a:ext>
            </a:extLst>
          </p:cNvPr>
          <p:cNvSpPr>
            <a:spLocks noGrp="1"/>
          </p:cNvSpPr>
          <p:nvPr>
            <p:ph sz="half" idx="1"/>
          </p:nvPr>
        </p:nvSpPr>
        <p:spPr/>
        <p:txBody>
          <a:bodyPr/>
          <a:lstStyle/>
          <a:p>
            <a:pPr marL="0" indent="0">
              <a:buNone/>
            </a:pPr>
            <a:r>
              <a:rPr lang="en-GB" dirty="0"/>
              <a:t>• Provide background and context for Italy’s regional disparities.</a:t>
            </a:r>
            <a:br>
              <a:rPr lang="en-GB" dirty="0"/>
            </a:br>
            <a:r>
              <a:rPr lang="en-GB" dirty="0"/>
              <a:t>• State the research objectives and key questions/hypotheses.</a:t>
            </a:r>
            <a:br>
              <a:rPr lang="en-GB" dirty="0"/>
            </a:br>
            <a:r>
              <a:rPr lang="en-GB" dirty="0"/>
              <a:t>• Outline the structure of the paper.</a:t>
            </a:r>
            <a:endParaRPr lang="en-SE" dirty="0"/>
          </a:p>
        </p:txBody>
      </p:sp>
    </p:spTree>
    <p:extLst>
      <p:ext uri="{BB962C8B-B14F-4D97-AF65-F5344CB8AC3E}">
        <p14:creationId xmlns:p14="http://schemas.microsoft.com/office/powerpoint/2010/main" val="19916159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2C7E6-CFEC-339F-B845-F2D01163A03E}"/>
              </a:ext>
            </a:extLst>
          </p:cNvPr>
          <p:cNvSpPr>
            <a:spLocks noGrp="1"/>
          </p:cNvSpPr>
          <p:nvPr>
            <p:ph type="title"/>
          </p:nvPr>
        </p:nvSpPr>
        <p:spPr/>
        <p:txBody>
          <a:bodyPr/>
          <a:lstStyle/>
          <a:p>
            <a:r>
              <a:rPr lang="en-GB" dirty="0"/>
              <a:t>Literature Review / Theoretical Background</a:t>
            </a:r>
            <a:endParaRPr lang="en-SE" dirty="0"/>
          </a:p>
        </p:txBody>
      </p:sp>
      <p:sp>
        <p:nvSpPr>
          <p:cNvPr id="3" name="Content Placeholder 2">
            <a:extLst>
              <a:ext uri="{FF2B5EF4-FFF2-40B4-BE49-F238E27FC236}">
                <a16:creationId xmlns:a16="http://schemas.microsoft.com/office/drawing/2014/main" id="{B7DF1FF3-2D6E-7FFC-A4CB-B8683E093C18}"/>
              </a:ext>
            </a:extLst>
          </p:cNvPr>
          <p:cNvSpPr>
            <a:spLocks noGrp="1"/>
          </p:cNvSpPr>
          <p:nvPr>
            <p:ph sz="half" idx="1"/>
          </p:nvPr>
        </p:nvSpPr>
        <p:spPr/>
        <p:txBody>
          <a:bodyPr>
            <a:normAutofit fontScale="70000" lnSpcReduction="20000"/>
          </a:bodyPr>
          <a:lstStyle/>
          <a:p>
            <a:pPr marL="0" indent="0">
              <a:buNone/>
            </a:pPr>
            <a:r>
              <a:rPr lang="en-GB" dirty="0"/>
              <a:t>• Summarize major debates and key theoretical frameworks (e.g., Southern Question, beta and sigma convergence).</a:t>
            </a:r>
            <a:br>
              <a:rPr lang="en-GB" dirty="0"/>
            </a:br>
            <a:r>
              <a:rPr lang="en-GB" dirty="0"/>
              <a:t>• Compare different viewpoints and highlight gaps.</a:t>
            </a:r>
            <a:endParaRPr lang="en-SE" dirty="0"/>
          </a:p>
        </p:txBody>
      </p:sp>
      <p:sp>
        <p:nvSpPr>
          <p:cNvPr id="4" name="Content Placeholder 3">
            <a:extLst>
              <a:ext uri="{FF2B5EF4-FFF2-40B4-BE49-F238E27FC236}">
                <a16:creationId xmlns:a16="http://schemas.microsoft.com/office/drawing/2014/main" id="{8D1EE066-1B46-939B-EDA4-71E1174DAC33}"/>
              </a:ext>
            </a:extLst>
          </p:cNvPr>
          <p:cNvSpPr>
            <a:spLocks noGrp="1"/>
          </p:cNvSpPr>
          <p:nvPr>
            <p:ph sz="half" idx="2"/>
          </p:nvPr>
        </p:nvSpPr>
        <p:spPr/>
        <p:txBody>
          <a:bodyPr>
            <a:normAutofit fontScale="70000" lnSpcReduction="20000"/>
          </a:bodyPr>
          <a:lstStyle/>
          <a:p>
            <a:pPr marL="0" indent="0">
              <a:buNone/>
            </a:pPr>
            <a:r>
              <a:rPr lang="en-GB" dirty="0">
                <a:solidFill>
                  <a:schemeClr val="accent1">
                    <a:lumMod val="75000"/>
                  </a:schemeClr>
                </a:solidFill>
              </a:rPr>
              <a:t>Over the past decades, scholars have debated Italy’s “Southern Question” by examining historical legacies, policy failures, and structural differences between the North and South. Researchers such as Felice (2013) and </a:t>
            </a:r>
            <a:r>
              <a:rPr lang="en-GB" dirty="0" err="1">
                <a:solidFill>
                  <a:schemeClr val="accent1">
                    <a:lumMod val="75000"/>
                  </a:schemeClr>
                </a:solidFill>
              </a:rPr>
              <a:t>Zamagni</a:t>
            </a:r>
            <a:r>
              <a:rPr lang="en-GB" dirty="0">
                <a:solidFill>
                  <a:schemeClr val="accent1">
                    <a:lumMod val="75000"/>
                  </a:schemeClr>
                </a:solidFill>
              </a:rPr>
              <a:t> (1993) argue that factors like underinvestment in the South and over-reliance on agriculture have perpetuated regional disparities. Federico, </a:t>
            </a:r>
            <a:r>
              <a:rPr lang="en-GB" i="1" dirty="0">
                <a:solidFill>
                  <a:schemeClr val="accent1">
                    <a:lumMod val="75000"/>
                  </a:schemeClr>
                </a:solidFill>
              </a:rPr>
              <a:t>et al </a:t>
            </a:r>
            <a:r>
              <a:rPr lang="en-GB" dirty="0">
                <a:solidFill>
                  <a:schemeClr val="accent1">
                    <a:lumMod val="75000"/>
                  </a:schemeClr>
                </a:solidFill>
              </a:rPr>
              <a:t>(2018) show that human capital was key to higher real wages and industrial development in the Northwest of the country. In addition, convergence theories—both beta (where poorer regions grow faster) and sigma (decline in income dispersion)—offer a useful framework for testing whether southern regions are catching up with the North over time. This review sets the stage for our empirical analysis.</a:t>
            </a:r>
            <a:endParaRPr lang="en-SE" dirty="0">
              <a:solidFill>
                <a:schemeClr val="accent1">
                  <a:lumMod val="75000"/>
                </a:schemeClr>
              </a:solidFill>
            </a:endParaRPr>
          </a:p>
        </p:txBody>
      </p:sp>
    </p:spTree>
    <p:extLst>
      <p:ext uri="{BB962C8B-B14F-4D97-AF65-F5344CB8AC3E}">
        <p14:creationId xmlns:p14="http://schemas.microsoft.com/office/powerpoint/2010/main" val="8890329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1CDE8-CBB6-EE80-CB92-89F6420B462E}"/>
              </a:ext>
            </a:extLst>
          </p:cNvPr>
          <p:cNvSpPr>
            <a:spLocks noGrp="1"/>
          </p:cNvSpPr>
          <p:nvPr>
            <p:ph type="title"/>
          </p:nvPr>
        </p:nvSpPr>
        <p:spPr/>
        <p:txBody>
          <a:bodyPr/>
          <a:lstStyle/>
          <a:p>
            <a:r>
              <a:rPr lang="en-SE" dirty="0"/>
              <a:t>Data and Methods</a:t>
            </a:r>
          </a:p>
        </p:txBody>
      </p:sp>
      <p:sp>
        <p:nvSpPr>
          <p:cNvPr id="3" name="Content Placeholder 2">
            <a:extLst>
              <a:ext uri="{FF2B5EF4-FFF2-40B4-BE49-F238E27FC236}">
                <a16:creationId xmlns:a16="http://schemas.microsoft.com/office/drawing/2014/main" id="{9AF9A13B-16A8-97BB-BB7C-FEF320021FC6}"/>
              </a:ext>
            </a:extLst>
          </p:cNvPr>
          <p:cNvSpPr>
            <a:spLocks noGrp="1"/>
          </p:cNvSpPr>
          <p:nvPr>
            <p:ph sz="half" idx="1"/>
          </p:nvPr>
        </p:nvSpPr>
        <p:spPr/>
        <p:txBody>
          <a:bodyPr>
            <a:normAutofit fontScale="85000" lnSpcReduction="10000"/>
          </a:bodyPr>
          <a:lstStyle/>
          <a:p>
            <a:pPr marL="0" indent="0">
              <a:buNone/>
            </a:pPr>
            <a:r>
              <a:rPr lang="en-GB" dirty="0"/>
              <a:t>• Describe the Rosés-Wolf database (Italian NUTS-2 regions, 1900–2015).</a:t>
            </a:r>
            <a:br>
              <a:rPr lang="en-GB" dirty="0"/>
            </a:br>
            <a:r>
              <a:rPr lang="en-GB" dirty="0"/>
              <a:t>• List variables you </a:t>
            </a:r>
            <a:r>
              <a:rPr lang="en-GB" dirty="0" err="1"/>
              <a:t>usse</a:t>
            </a:r>
            <a:r>
              <a:rPr lang="en-GB" dirty="0"/>
              <a:t> (nominal GDP, population, area, sector employment shares).</a:t>
            </a:r>
            <a:br>
              <a:rPr lang="en-GB" dirty="0"/>
            </a:br>
            <a:r>
              <a:rPr lang="en-GB" dirty="0"/>
              <a:t>• Detail the empirical strategy (descriptive maps, beta and sigma convergence tests).</a:t>
            </a:r>
            <a:endParaRPr lang="en-SE" dirty="0"/>
          </a:p>
        </p:txBody>
      </p:sp>
      <p:sp>
        <p:nvSpPr>
          <p:cNvPr id="4" name="Content Placeholder 3">
            <a:extLst>
              <a:ext uri="{FF2B5EF4-FFF2-40B4-BE49-F238E27FC236}">
                <a16:creationId xmlns:a16="http://schemas.microsoft.com/office/drawing/2014/main" id="{60E17461-D6B4-10FF-FC00-BDA902071F26}"/>
              </a:ext>
            </a:extLst>
          </p:cNvPr>
          <p:cNvSpPr>
            <a:spLocks noGrp="1"/>
          </p:cNvSpPr>
          <p:nvPr>
            <p:ph sz="half" idx="2"/>
          </p:nvPr>
        </p:nvSpPr>
        <p:spPr/>
        <p:txBody>
          <a:bodyPr>
            <a:normAutofit fontScale="85000" lnSpcReduction="10000"/>
          </a:bodyPr>
          <a:lstStyle/>
          <a:p>
            <a:pPr marL="0" indent="0">
              <a:buNone/>
            </a:pPr>
            <a:r>
              <a:rPr lang="en-GB" dirty="0">
                <a:solidFill>
                  <a:schemeClr val="accent1">
                    <a:lumMod val="75000"/>
                  </a:schemeClr>
                </a:solidFill>
              </a:rPr>
              <a:t>This study uses the Rosés-Wolf database, which provides data for Italian NUTS-2 regions from 1900 to 2015. The dataset includes nominal GDP (measured in 1990 and 2011 PPP), population, area, and employment shares across agriculture, industry, and services. The analysis begins with a descriptive exploration using choropleth maps to illustrate GDP per capita differences. Further, a beta convergence regression is used to test whether regions with lower initial GDP per capita have experienced higher growth rates.</a:t>
            </a:r>
            <a:endParaRPr lang="en-SE" dirty="0">
              <a:solidFill>
                <a:schemeClr val="accent1">
                  <a:lumMod val="75000"/>
                </a:schemeClr>
              </a:solidFill>
            </a:endParaRPr>
          </a:p>
        </p:txBody>
      </p:sp>
    </p:spTree>
    <p:extLst>
      <p:ext uri="{BB962C8B-B14F-4D97-AF65-F5344CB8AC3E}">
        <p14:creationId xmlns:p14="http://schemas.microsoft.com/office/powerpoint/2010/main" val="11464146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04E53D-25D8-B8E3-B4F6-5AB3C382ADCF}"/>
              </a:ext>
            </a:extLst>
          </p:cNvPr>
          <p:cNvSpPr>
            <a:spLocks noGrp="1"/>
          </p:cNvSpPr>
          <p:nvPr>
            <p:ph type="title"/>
          </p:nvPr>
        </p:nvSpPr>
        <p:spPr/>
        <p:txBody>
          <a:bodyPr/>
          <a:lstStyle/>
          <a:p>
            <a:r>
              <a:rPr lang="en-GB" dirty="0"/>
              <a:t>A</a:t>
            </a:r>
            <a:r>
              <a:rPr lang="en-SE" dirty="0"/>
              <a:t>nalysis </a:t>
            </a:r>
          </a:p>
        </p:txBody>
      </p:sp>
      <p:sp>
        <p:nvSpPr>
          <p:cNvPr id="3" name="Content Placeholder 2">
            <a:extLst>
              <a:ext uri="{FF2B5EF4-FFF2-40B4-BE49-F238E27FC236}">
                <a16:creationId xmlns:a16="http://schemas.microsoft.com/office/drawing/2014/main" id="{B7D9AE25-B269-FB55-657E-0CEF33166BE5}"/>
              </a:ext>
            </a:extLst>
          </p:cNvPr>
          <p:cNvSpPr>
            <a:spLocks noGrp="1"/>
          </p:cNvSpPr>
          <p:nvPr>
            <p:ph sz="half" idx="1"/>
          </p:nvPr>
        </p:nvSpPr>
        <p:spPr/>
        <p:txBody>
          <a:bodyPr/>
          <a:lstStyle/>
          <a:p>
            <a:pPr marL="0" indent="0">
              <a:buNone/>
            </a:pPr>
            <a:r>
              <a:rPr lang="en-GB" dirty="0"/>
              <a:t>• Present descriptive results (maps, tables) and basic summary statistics.</a:t>
            </a:r>
            <a:br>
              <a:rPr lang="en-GB" dirty="0"/>
            </a:br>
            <a:r>
              <a:rPr lang="en-GB" dirty="0"/>
              <a:t>• Report econometric findings (beta convergence regression, scatterplots, sigma convergence trends).</a:t>
            </a:r>
            <a:endParaRPr lang="en-SE" dirty="0"/>
          </a:p>
        </p:txBody>
      </p:sp>
      <p:pic>
        <p:nvPicPr>
          <p:cNvPr id="6" name="Content Placeholder 5" descr="A graph with blue dots and red line&#10;&#10;AI-generated content may be incorrect.">
            <a:extLst>
              <a:ext uri="{FF2B5EF4-FFF2-40B4-BE49-F238E27FC236}">
                <a16:creationId xmlns:a16="http://schemas.microsoft.com/office/drawing/2014/main" id="{4381BEB5-9685-BD14-E4D5-52681EC4914D}"/>
              </a:ext>
            </a:extLst>
          </p:cNvPr>
          <p:cNvPicPr>
            <a:picLocks noGrp="1" noChangeAspect="1"/>
          </p:cNvPicPr>
          <p:nvPr>
            <p:ph sz="half" idx="2"/>
          </p:nvPr>
        </p:nvPicPr>
        <p:blipFill>
          <a:blip r:embed="rId3"/>
          <a:stretch>
            <a:fillRect/>
          </a:stretch>
        </p:blipFill>
        <p:spPr>
          <a:xfrm>
            <a:off x="6172200" y="3181953"/>
            <a:ext cx="5181600" cy="3109673"/>
          </a:xfrm>
        </p:spPr>
      </p:pic>
      <p:pic>
        <p:nvPicPr>
          <p:cNvPr id="10" name="Picture 9" descr="A map of italy with blue shades&#10;&#10;AI-generated content may be incorrect.">
            <a:extLst>
              <a:ext uri="{FF2B5EF4-FFF2-40B4-BE49-F238E27FC236}">
                <a16:creationId xmlns:a16="http://schemas.microsoft.com/office/drawing/2014/main" id="{DCC4A2AF-118B-3BB1-C971-4EE5568D7CA5}"/>
              </a:ext>
            </a:extLst>
          </p:cNvPr>
          <p:cNvPicPr>
            <a:picLocks noChangeAspect="1"/>
          </p:cNvPicPr>
          <p:nvPr/>
        </p:nvPicPr>
        <p:blipFill>
          <a:blip r:embed="rId4"/>
          <a:stretch>
            <a:fillRect/>
          </a:stretch>
        </p:blipFill>
        <p:spPr>
          <a:xfrm>
            <a:off x="9322684" y="393631"/>
            <a:ext cx="1921786" cy="2594113"/>
          </a:xfrm>
          <a:prstGeom prst="rect">
            <a:avLst/>
          </a:prstGeom>
        </p:spPr>
      </p:pic>
      <p:pic>
        <p:nvPicPr>
          <p:cNvPr id="12" name="Picture 11" descr="A map of italy with different colored regions&#10;&#10;AI-generated content may be incorrect.">
            <a:extLst>
              <a:ext uri="{FF2B5EF4-FFF2-40B4-BE49-F238E27FC236}">
                <a16:creationId xmlns:a16="http://schemas.microsoft.com/office/drawing/2014/main" id="{46BB7823-150A-29E3-EE21-54EEBDBC1069}"/>
              </a:ext>
            </a:extLst>
          </p:cNvPr>
          <p:cNvPicPr>
            <a:picLocks noChangeAspect="1"/>
          </p:cNvPicPr>
          <p:nvPr/>
        </p:nvPicPr>
        <p:blipFill>
          <a:blip r:embed="rId5"/>
          <a:stretch>
            <a:fillRect/>
          </a:stretch>
        </p:blipFill>
        <p:spPr>
          <a:xfrm>
            <a:off x="6750886" y="332666"/>
            <a:ext cx="2012114" cy="2716042"/>
          </a:xfrm>
          <a:prstGeom prst="rect">
            <a:avLst/>
          </a:prstGeom>
        </p:spPr>
      </p:pic>
    </p:spTree>
    <p:extLst>
      <p:ext uri="{BB962C8B-B14F-4D97-AF65-F5344CB8AC3E}">
        <p14:creationId xmlns:p14="http://schemas.microsoft.com/office/powerpoint/2010/main" val="307051233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Gill Sans MT">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998</TotalTime>
  <Words>1334</Words>
  <Application>Microsoft Macintosh PowerPoint</Application>
  <PresentationFormat>Widescreen</PresentationFormat>
  <Paragraphs>94</Paragraphs>
  <Slides>16</Slides>
  <Notes>11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16</vt:i4>
      </vt:variant>
    </vt:vector>
  </HeadingPairs>
  <TitlesOfParts>
    <vt:vector size="20" baseType="lpstr">
      <vt:lpstr>Aptos</vt:lpstr>
      <vt:lpstr>Arial</vt:lpstr>
      <vt:lpstr>Gill Sans MT</vt:lpstr>
      <vt:lpstr>Office Theme</vt:lpstr>
      <vt:lpstr>EOSE09 Lab 1</vt:lpstr>
      <vt:lpstr>Don’t worry about keeping up:</vt:lpstr>
      <vt:lpstr>Lab paper</vt:lpstr>
      <vt:lpstr>Lab paper components</vt:lpstr>
      <vt:lpstr>Lab paper title</vt:lpstr>
      <vt:lpstr>Lab paper introduction</vt:lpstr>
      <vt:lpstr>Literature Review / Theoretical Background</vt:lpstr>
      <vt:lpstr>Data and Methods</vt:lpstr>
      <vt:lpstr>Analysis </vt:lpstr>
      <vt:lpstr>Discussion </vt:lpstr>
      <vt:lpstr>Conclusion</vt:lpstr>
      <vt:lpstr>What can you do to stand out?</vt:lpstr>
      <vt:lpstr>Getting set up</vt:lpstr>
      <vt:lpstr>Getting set up</vt:lpstr>
      <vt:lpstr>Getting set up</vt:lpstr>
      <vt:lpstr>Exercises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Lab 1</dc:title>
  <dc:creator>Jonathan Jayes</dc:creator>
  <cp:lastModifiedBy>Jonathan Jayes</cp:lastModifiedBy>
  <cp:revision>7</cp:revision>
  <cp:lastPrinted>2025-02-19T12:13:53Z</cp:lastPrinted>
  <dcterms:created xsi:type="dcterms:W3CDTF">2024-02-05T20:28:12Z</dcterms:created>
  <dcterms:modified xsi:type="dcterms:W3CDTF">2025-02-19T12:48:02Z</dcterms:modified>
</cp:coreProperties>
</file>